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Lst>
  <p:notesMasterIdLst>
    <p:notesMasterId r:id="rId27"/>
  </p:notesMasterIdLst>
  <p:handoutMasterIdLst>
    <p:handoutMasterId r:id="rId28"/>
  </p:handoutMasterIdLst>
  <p:sldIdLst>
    <p:sldId id="437" r:id="rId5"/>
    <p:sldId id="515" r:id="rId6"/>
    <p:sldId id="505" r:id="rId7"/>
    <p:sldId id="575" r:id="rId8"/>
    <p:sldId id="519" r:id="rId9"/>
    <p:sldId id="574" r:id="rId10"/>
    <p:sldId id="523" r:id="rId11"/>
    <p:sldId id="553" r:id="rId12"/>
    <p:sldId id="554" r:id="rId13"/>
    <p:sldId id="556" r:id="rId14"/>
    <p:sldId id="557" r:id="rId15"/>
    <p:sldId id="558" r:id="rId16"/>
    <p:sldId id="528" r:id="rId17"/>
    <p:sldId id="572" r:id="rId18"/>
    <p:sldId id="573" r:id="rId19"/>
    <p:sldId id="563" r:id="rId20"/>
    <p:sldId id="564" r:id="rId21"/>
    <p:sldId id="565" r:id="rId22"/>
    <p:sldId id="566" r:id="rId23"/>
    <p:sldId id="567" r:id="rId24"/>
    <p:sldId id="541" r:id="rId25"/>
    <p:sldId id="542" r:id="rId2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6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Prugh" initials="SP" lastIdx="19"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3399FF"/>
    <a:srgbClr val="8A1F03"/>
    <a:srgbClr val="D3D3D3"/>
    <a:srgbClr val="87878C"/>
    <a:srgbClr val="7E7E7E"/>
    <a:srgbClr val="E22123"/>
    <a:srgbClr val="631A1D"/>
    <a:srgbClr val="4A4B4C"/>
    <a:srgbClr val="3A3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4" autoAdjust="0"/>
    <p:restoredTop sz="81862" autoAdjust="0"/>
  </p:normalViewPr>
  <p:slideViewPr>
    <p:cSldViewPr showGuides="1">
      <p:cViewPr varScale="1">
        <p:scale>
          <a:sx n="92" d="100"/>
          <a:sy n="92" d="100"/>
        </p:scale>
        <p:origin x="734" y="67"/>
      </p:cViewPr>
      <p:guideLst>
        <p:guide orient="horz"/>
        <p:guide pos="6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1" d="100"/>
          <a:sy n="61" d="100"/>
        </p:scale>
        <p:origin x="-2506" y="-77"/>
      </p:cViewPr>
      <p:guideLst>
        <p:guide orient="horz" pos="2880"/>
        <p:guide pos="2160"/>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9-25T11:01:26.730" idx="11">
    <p:pos x="10" y="10"/>
    <p:text>This needs to be refreshed/cleaned up.</p:text>
    <p:extLst>
      <p:ext uri="{C676402C-5697-4E1C-873F-D02D1690AC5C}">
        <p15:threadingInfo xmlns:p15="http://schemas.microsoft.com/office/powerpoint/2012/main" timeZoneBias="300"/>
      </p:ext>
    </p:extLst>
  </p:cm>
  <p:cm authorId="1" dt="2015-09-25T11:01:47.802" idx="12">
    <p:pos x="10" y="146"/>
    <p:text>Add Alignment Trap References</p:text>
    <p:extLst>
      <p:ext uri="{C676402C-5697-4E1C-873F-D02D1690AC5C}">
        <p15:threadingInfo xmlns:p15="http://schemas.microsoft.com/office/powerpoint/2012/main" timeZoneBias="300">
          <p15:parentCm authorId="1" idx="1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867BF48-70F1-411C-BBC1-D4A6DF325058}" type="datetimeFigureOut">
              <a:rPr lang="en-US" smtClean="0"/>
              <a:pPr/>
              <a:t>10/16/2015</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26453C2-68DF-4782-B80C-08879780704B}" type="slidenum">
              <a:rPr lang="en-US" smtClean="0"/>
              <a:pPr/>
              <a:t>‹#›</a:t>
            </a:fld>
            <a:endParaRPr lang="en-US" dirty="0"/>
          </a:p>
        </p:txBody>
      </p:sp>
    </p:spTree>
    <p:extLst>
      <p:ext uri="{BB962C8B-B14F-4D97-AF65-F5344CB8AC3E}">
        <p14:creationId xmlns:p14="http://schemas.microsoft.com/office/powerpoint/2010/main" val="32425879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9107460-EF27-49C7-A0A3-0C3788E0472E}" type="datetimeFigureOut">
              <a:rPr lang="en-US" smtClean="0"/>
              <a:pPr/>
              <a:t>10/16/2015</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123C24-0C4B-4532-916C-040E929711FF}" type="slidenum">
              <a:rPr lang="en-US" smtClean="0"/>
              <a:pPr/>
              <a:t>‹#›</a:t>
            </a:fld>
            <a:endParaRPr lang="en-US" dirty="0"/>
          </a:p>
        </p:txBody>
      </p:sp>
    </p:spTree>
    <p:extLst>
      <p:ext uri="{BB962C8B-B14F-4D97-AF65-F5344CB8AC3E}">
        <p14:creationId xmlns:p14="http://schemas.microsoft.com/office/powerpoint/2010/main" val="368534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1:00/1:00 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My name is Scott Prugh and I support the NA development teams at CSG International.</a:t>
            </a:r>
            <a:r>
              <a:rPr lang="en-US" baseline="0" dirty="0" smtClean="0"/>
              <a:t>  And this is Erica Morrison one of our developments leads that support our infrastructure teams. </a:t>
            </a:r>
            <a:r>
              <a:rPr lang="en-US" dirty="0" smtClean="0"/>
              <a:t>We are really</a:t>
            </a:r>
            <a:r>
              <a:rPr lang="en-US" baseline="0" dirty="0" smtClean="0"/>
              <a:t> excited to be back at DevOps enterprise.</a:t>
            </a:r>
            <a:endParaRPr lang="en-US" dirty="0" smtClean="0"/>
          </a:p>
          <a:p>
            <a:r>
              <a:rPr lang="en-US" baseline="0" dirty="0" smtClean="0"/>
              <a:t> </a:t>
            </a:r>
          </a:p>
          <a:p>
            <a:r>
              <a:rPr lang="en-US" baseline="0" dirty="0" smtClean="0"/>
              <a:t>Last year we presented a rear-view look at our improvements over the last few years. Today our presentation covers 6 techniques that build on our efforts from last year and provide a look at how we are continue to improve going forward. </a:t>
            </a:r>
          </a:p>
          <a:p>
            <a:endParaRPr lang="en-US" baseline="0" dirty="0" smtClean="0"/>
          </a:p>
          <a:p>
            <a:r>
              <a:rPr lang="en-US" baseline="0" dirty="0" smtClean="0"/>
              <a:t>We are hoping that practitioners and change agents in large enterprises are able to leverage our Lean and DevOps approaches to further their own change efforts.  </a:t>
            </a:r>
          </a:p>
          <a:p>
            <a:endParaRPr lang="en-US" baseline="0" dirty="0" smtClean="0"/>
          </a:p>
        </p:txBody>
      </p:sp>
      <p:sp>
        <p:nvSpPr>
          <p:cNvPr id="4" name="Slide Number Placeholder 3"/>
          <p:cNvSpPr>
            <a:spLocks noGrp="1"/>
          </p:cNvSpPr>
          <p:nvPr>
            <p:ph type="sldNum" sz="quarter" idx="10"/>
          </p:nvPr>
        </p:nvSpPr>
        <p:spPr/>
        <p:txBody>
          <a:bodyPr/>
          <a:lstStyle/>
          <a:p>
            <a:fld id="{10123C24-0C4B-4532-916C-040E929711FF}" type="slidenum">
              <a:rPr lang="en-US" smtClean="0"/>
              <a:pPr/>
              <a:t>1</a:t>
            </a:fld>
            <a:endParaRPr lang="en-US" dirty="0"/>
          </a:p>
        </p:txBody>
      </p:sp>
    </p:spTree>
    <p:extLst>
      <p:ext uri="{BB962C8B-B14F-4D97-AF65-F5344CB8AC3E}">
        <p14:creationId xmlns:p14="http://schemas.microsoft.com/office/powerpoint/2010/main" val="3419247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1:00/12:30</a:t>
            </a:r>
          </a:p>
          <a:p>
            <a:r>
              <a:rPr lang="en-US" dirty="0" smtClean="0"/>
              <a:t>This is Row1</a:t>
            </a:r>
            <a:r>
              <a:rPr lang="en-US" baseline="0" dirty="0" smtClean="0"/>
              <a:t> for our software development program.  This is a picture of our “program board”.  On the vertical we have time: 7 iterations.  On the horizontal you have the teams.  There are 41.</a:t>
            </a:r>
          </a:p>
          <a:p>
            <a:r>
              <a:rPr lang="en-US" baseline="0" dirty="0" smtClean="0"/>
              <a:t>The blue cards represent features. The yellow cards represent dependencies.  The strings link the features to their dependencies.</a:t>
            </a:r>
          </a:p>
          <a:p>
            <a:r>
              <a:rPr lang="en-US" baseline="0" dirty="0" smtClean="0"/>
              <a:t>This overall picture gives us a visual of our dependencies between component teams required to deliver a feature.</a:t>
            </a:r>
          </a:p>
          <a:p>
            <a:r>
              <a:rPr lang="en-US" baseline="0" dirty="0" smtClean="0"/>
              <a:t>Conway predicted that 4 teams would create a 4 pass compiler.  This to me looks like a 41 pass compiler. </a:t>
            </a:r>
          </a:p>
          <a:p>
            <a:r>
              <a:rPr lang="en-US" baseline="0" dirty="0" smtClean="0"/>
              <a:t>By making our dependencies visible we can begin to understand handoffs and move towards feature teams.</a:t>
            </a:r>
          </a:p>
          <a:p>
            <a:r>
              <a:rPr lang="en-US" baseline="0" dirty="0" smtClean="0"/>
              <a:t>One final note: This picture DOES NOT include all the operations teams required to deliver the solution.</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11</a:t>
            </a:fld>
            <a:endParaRPr lang="en-US" dirty="0"/>
          </a:p>
        </p:txBody>
      </p:sp>
    </p:spTree>
    <p:extLst>
      <p:ext uri="{BB962C8B-B14F-4D97-AF65-F5344CB8AC3E}">
        <p14:creationId xmlns:p14="http://schemas.microsoft.com/office/powerpoint/2010/main" val="3016085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1:00/10:30</a:t>
            </a:r>
          </a:p>
          <a:p>
            <a:r>
              <a:rPr lang="en-US" dirty="0" smtClean="0"/>
              <a:t>Technique</a:t>
            </a:r>
            <a:r>
              <a:rPr lang="en-US" baseline="0" dirty="0" smtClean="0"/>
              <a:t> 1c is Single Intake and Tooling of all Planned Work</a:t>
            </a:r>
          </a:p>
          <a:p>
            <a:r>
              <a:rPr lang="en-US" baseline="0" dirty="0" smtClean="0"/>
              <a:t>By planned work I mean Features(creative enhancements) and Service Requests(BAU changes).</a:t>
            </a:r>
          </a:p>
          <a:p>
            <a:r>
              <a:rPr lang="en-US" baseline="0" dirty="0" smtClean="0"/>
              <a:t>If you have multiple tools and multiple lists for planned work that cross the same resources then you need to fix that.</a:t>
            </a:r>
          </a:p>
          <a:p>
            <a:r>
              <a:rPr lang="en-US" baseline="0" dirty="0" smtClean="0"/>
              <a:t>Multiple tools create an Information Fog that thwarts visibility and unnecessarily complicates coordination and release of work.</a:t>
            </a:r>
          </a:p>
          <a:p>
            <a:r>
              <a:rPr lang="en-US" baseline="0" dirty="0" smtClean="0"/>
              <a:t>Additionally, even if you have one tool take care to coordinate release of work across features for different groups(Dev and Ops). </a:t>
            </a:r>
          </a:p>
          <a:p>
            <a:r>
              <a:rPr lang="en-US" baseline="0" dirty="0" smtClean="0"/>
              <a:t>Dev features require dev and ops.</a:t>
            </a:r>
          </a:p>
          <a:p>
            <a:r>
              <a:rPr lang="en-US" baseline="0" dirty="0" smtClean="0"/>
              <a:t>Ops features can require dev to make the changes(OS upgrades, security changes). </a:t>
            </a:r>
          </a:p>
          <a:p>
            <a:r>
              <a:rPr lang="en-US" baseline="0" dirty="0" smtClean="0"/>
              <a:t>When you complicate this with the “Information Fog” from multiple tools your work and resource dependencies can easily collide and slow the entire system down.</a:t>
            </a:r>
          </a:p>
          <a:p>
            <a:r>
              <a:rPr lang="en-US" baseline="0" dirty="0" smtClean="0"/>
              <a:t>One final thing: If your SR’s aren’t made visible and managed then they won’t be optimized engineered and streamlined. </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12</a:t>
            </a:fld>
            <a:endParaRPr lang="en-US" dirty="0"/>
          </a:p>
        </p:txBody>
      </p:sp>
    </p:spTree>
    <p:extLst>
      <p:ext uri="{BB962C8B-B14F-4D97-AF65-F5344CB8AC3E}">
        <p14:creationId xmlns:p14="http://schemas.microsoft.com/office/powerpoint/2010/main" val="1325373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1:30/14:00</a:t>
            </a:r>
          </a:p>
          <a:p>
            <a:r>
              <a:rPr lang="en-US" dirty="0" smtClean="0"/>
              <a:t>10/12: Tighten</a:t>
            </a:r>
            <a:r>
              <a:rPr lang="en-US" baseline="0" dirty="0" smtClean="0"/>
              <a:t> up message and verbiage around C/H.  Tie to focus areas 1,2,3</a:t>
            </a:r>
          </a:p>
          <a:p>
            <a:endParaRPr lang="en-US" dirty="0" smtClean="0"/>
          </a:p>
          <a:p>
            <a:r>
              <a:rPr lang="en-US" dirty="0" smtClean="0"/>
              <a:t>Our second technique is Challenging Shared KPIs:</a:t>
            </a:r>
            <a:r>
              <a:rPr lang="en-US" baseline="0" dirty="0" smtClean="0"/>
              <a:t> Implement system-wide shared KPIs that align all groups.</a:t>
            </a:r>
            <a:endParaRPr lang="en-US" dirty="0" smtClean="0"/>
          </a:p>
          <a:p>
            <a:r>
              <a:rPr lang="en-US" dirty="0" smtClean="0"/>
              <a:t>As we previously saw with Incidents:</a:t>
            </a:r>
            <a:r>
              <a:rPr lang="en-US" baseline="0" dirty="0" smtClean="0"/>
              <a:t> Feedback in the system is not occurring.  More specifically, we see groups(dev &amp; ops) that have different KPIs around incident SLAs</a:t>
            </a:r>
          </a:p>
          <a:p>
            <a:r>
              <a:rPr lang="en-US" baseline="0" dirty="0" smtClean="0"/>
              <a:t>This incents non System Thinking behavior where one group optimizes differently than the other.</a:t>
            </a:r>
          </a:p>
          <a:p>
            <a:r>
              <a:rPr lang="en-US" baseline="0" dirty="0" smtClean="0"/>
              <a:t>As mentioned in our focus areas we are looking at shared KPIs across first Critical/High and then Med/Low.</a:t>
            </a:r>
          </a:p>
          <a:p>
            <a:r>
              <a:rPr lang="en-US" baseline="0" dirty="0" smtClean="0"/>
              <a:t>First, with C/H: Note that today Ops response for High is 4h but for dev it is 15d.  This incents quick fixes and workarounds and not overall system improvements.  Additionally, our clients are continually looking for greatly reduced resolution times for High issues so we are pushing that shared goal to 2 hours.</a:t>
            </a:r>
          </a:p>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13</a:t>
            </a:fld>
            <a:endParaRPr lang="en-US" dirty="0"/>
          </a:p>
        </p:txBody>
      </p:sp>
    </p:spTree>
    <p:extLst>
      <p:ext uri="{BB962C8B-B14F-4D97-AF65-F5344CB8AC3E}">
        <p14:creationId xmlns:p14="http://schemas.microsoft.com/office/powerpoint/2010/main" val="2631086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indent="-171450">
              <a:buFont typeface="Arial" panose="020B0604020202020204" pitchFamily="34" charset="0"/>
              <a:buChar char="•"/>
            </a:pPr>
            <a:r>
              <a:rPr lang="en-US" dirty="0" smtClean="0"/>
              <a:t>~1 min</a:t>
            </a:r>
          </a:p>
          <a:p>
            <a:pPr marL="171450" indent="-171450">
              <a:buFont typeface="Arial" panose="020B0604020202020204" pitchFamily="34" charset="0"/>
              <a:buChar char="•"/>
            </a:pPr>
            <a:r>
              <a:rPr lang="en-US" dirty="0" smtClean="0"/>
              <a:t>The Go See program</a:t>
            </a:r>
            <a:r>
              <a:rPr lang="en-US" baseline="0" dirty="0" smtClean="0"/>
              <a:t> provides our people with the opportunity to get to experience a day in the life of other teams</a:t>
            </a:r>
          </a:p>
          <a:p>
            <a:pPr marL="628650" lvl="1" indent="-171450">
              <a:buFont typeface="Arial" panose="020B0604020202020204" pitchFamily="34" charset="0"/>
              <a:buChar char="•"/>
            </a:pPr>
            <a:r>
              <a:rPr lang="en-US" baseline="0" dirty="0" smtClean="0"/>
              <a:t>Participants sit with the other department(s) that they select and spend several hours learning about exactly what that other teams’ job entails. </a:t>
            </a:r>
          </a:p>
          <a:p>
            <a:pPr marL="171450" indent="-171450">
              <a:buFont typeface="Arial" panose="020B0604020202020204" pitchFamily="34" charset="0"/>
              <a:buChar char="•"/>
            </a:pPr>
            <a:r>
              <a:rPr lang="en-US" baseline="0" dirty="0" smtClean="0"/>
              <a:t>By taking part, people get a better understanding of the work and challenges other teams face, growing empathy and partnerships</a:t>
            </a:r>
          </a:p>
          <a:p>
            <a:pPr marL="0" indent="0">
              <a:buFont typeface="Arial" panose="020B0604020202020204" pitchFamily="34" charset="0"/>
              <a:buNone/>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Traditionally, organizations have been </a:t>
            </a:r>
            <a:r>
              <a:rPr lang="en-US" baseline="0" dirty="0" err="1" smtClean="0"/>
              <a:t>silo’d</a:t>
            </a:r>
            <a:r>
              <a:rPr lang="en-US" baseline="0" dirty="0" smtClean="0"/>
              <a:t> in their thinking and perspectives.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As anyone from</a:t>
            </a:r>
            <a:r>
              <a:rPr lang="en-US" sz="1200" kern="1200" baseline="0" dirty="0" smtClean="0">
                <a:solidFill>
                  <a:schemeClr val="tx1"/>
                </a:solidFill>
                <a:effectLst/>
                <a:latin typeface="+mn-lt"/>
                <a:ea typeface="+mn-ea"/>
                <a:cs typeface="+mn-cs"/>
              </a:rPr>
              <a:t> a large organization can attest to, t</a:t>
            </a:r>
            <a:r>
              <a:rPr lang="en-US" sz="1200" kern="1200" dirty="0" smtClean="0">
                <a:solidFill>
                  <a:schemeClr val="tx1"/>
                </a:solidFill>
                <a:effectLst/>
                <a:latin typeface="+mn-lt"/>
                <a:ea typeface="+mn-ea"/>
                <a:cs typeface="+mn-cs"/>
              </a:rPr>
              <a:t>here is virtually no</a:t>
            </a:r>
            <a:r>
              <a:rPr lang="en-US" sz="1200" kern="1200" baseline="0" dirty="0" smtClean="0">
                <a:solidFill>
                  <a:schemeClr val="tx1"/>
                </a:solidFill>
                <a:effectLst/>
                <a:latin typeface="+mn-lt"/>
                <a:ea typeface="+mn-ea"/>
                <a:cs typeface="+mn-cs"/>
              </a:rPr>
              <a:t> way the system as a whole can be understood and no one can hope to understand more than a small part of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People optimize for what is visible to them and the feedback they get, which is more or less determined by the people they interact with on a day-to-day basis</a:t>
            </a:r>
            <a:endParaRPr lang="en-US" baseline="0" dirty="0" smtClean="0"/>
          </a:p>
          <a:p>
            <a:pPr marL="628650" lvl="1" indent="-171450">
              <a:buFont typeface="Arial" panose="020B0604020202020204" pitchFamily="34" charset="0"/>
              <a:buChar char="•"/>
            </a:pPr>
            <a:r>
              <a:rPr lang="en-US" baseline="0" dirty="0" smtClean="0"/>
              <a:t>Having Dev and Ops participate  provides cross-pollination across teams and allows our teams to develop more whole-system thinking. That way, we can attack continuous improvement for the entire value stream rather than optimizing a particular function at the sacrifice of downstream or upstream processes. </a:t>
            </a:r>
          </a:p>
          <a:p>
            <a:pPr marL="628650" lvl="1" indent="-171450">
              <a:buFont typeface="Arial" panose="020B0604020202020204" pitchFamily="34" charset="0"/>
              <a:buChar cha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~40 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 Go See program itself is very lightweight, with little time required to request participation. There’s a home page that covers an overview and details of each Go See session, as well as the ability to apply for participation in about a minute.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 outline is provided for each Go See. Each session can run the gamut from primarily hearing about the different aspects of the job to digging in and doing the job right alongside the person</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baseline="0" dirty="0" smtClean="0"/>
              <a:t>&lt;TBD after I complete the Go See&gt;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While this program is something that has been in place for awhile, with 23 organizations current participating, we are very excited to extend this to Dev and continue to grow the empathy between the orgs. We also are looking at rolling out an additional 2 week rotational component to this program on top of the existing, lightweight, 2-8 hour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 the right side of this slide, you see a few examples of feedback we’ve gotten from the program. </a:t>
            </a:r>
            <a:r>
              <a:rPr lang="en-US" baseline="0" dirty="0" smtClean="0"/>
              <a:t>I won’t read these to you, but we have seen people feel they have a better understanding of different processes and orgs, and as a result, they can do </a:t>
            </a: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14</a:t>
            </a:fld>
            <a:endParaRPr lang="en-US" dirty="0"/>
          </a:p>
        </p:txBody>
      </p:sp>
    </p:spTree>
    <p:extLst>
      <p:ext uri="{BB962C8B-B14F-4D97-AF65-F5344CB8AC3E}">
        <p14:creationId xmlns:p14="http://schemas.microsoft.com/office/powerpoint/2010/main" val="2357510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~1 min</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We’ve spent substantial effort recently to move</a:t>
            </a:r>
            <a:r>
              <a:rPr lang="en-US" sz="1200" kern="1200" baseline="0" dirty="0" smtClean="0">
                <a:solidFill>
                  <a:schemeClr val="tx1"/>
                </a:solidFill>
                <a:effectLst/>
                <a:latin typeface="+mn-lt"/>
                <a:ea typeface="+mn-ea"/>
                <a:cs typeface="+mn-cs"/>
              </a:rPr>
              <a:t> CSG towards continuous delivery and infrastructure as code</a:t>
            </a:r>
          </a:p>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We chose to pilot this with the team that manages our build infrastructure</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This was a good candidate as this team provisions 15 new windows VMs 4x/year for the Jenkins master and agents. They also ensure they have everything on them needed to build all of our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Additionally, the team in charge of this environment is already a true DevOps team employing the concept of you build it, you run it – owning the end-to-end lifecycle of the Jenkins environment</a:t>
            </a:r>
          </a:p>
          <a:p>
            <a:pPr marL="0" lvl="0" indent="0">
              <a:buFont typeface="Arial" panose="020B0604020202020204" pitchFamily="34" charset="0"/>
              <a:buNone/>
            </a:pPr>
            <a:endParaRPr lang="en-US" sz="1200"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We are now able to provision our Jenkins farm with the click of a button. </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Actually leverage Jenkins itself to kick off this process, create our VMs in vSphere and then run our cookbooks.</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Can leverage the work we have done to begin rolling this out to other parts of our enterprise</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Martin Fowler talks</a:t>
            </a:r>
            <a:r>
              <a:rPr lang="en-US" sz="1200" b="0" i="0" kern="1200" baseline="0" dirty="0" smtClean="0">
                <a:solidFill>
                  <a:schemeClr val="tx1"/>
                </a:solidFill>
                <a:effectLst/>
                <a:latin typeface="+mn-lt"/>
                <a:ea typeface="+mn-ea"/>
                <a:cs typeface="+mn-cs"/>
              </a:rPr>
              <a:t> about how </a:t>
            </a:r>
            <a:r>
              <a:rPr lang="en-US" sz="1200" b="0" i="0" kern="1200" dirty="0" smtClean="0">
                <a:solidFill>
                  <a:schemeClr val="tx1"/>
                </a:solidFill>
                <a:effectLst/>
                <a:latin typeface="+mn-lt"/>
                <a:ea typeface="+mn-ea"/>
                <a:cs typeface="+mn-cs"/>
              </a:rPr>
              <a:t>“A server should be like a phoenix, regularly rising out of the ashes”</a:t>
            </a:r>
            <a:endParaRPr lang="en-US" sz="1200" u="none" kern="1200" baseline="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In contrast, snowflake servers are long running servers that have evolved from their first configured state. They can become unique, and difficult to reproduce.</a:t>
            </a:r>
            <a:endParaRPr lang="en-US" sz="1200" kern="1200" baseline="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We want to move towards Phoenix not flakes</a:t>
            </a:r>
          </a:p>
          <a:p>
            <a:pPr marL="171450" lvl="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baseline="0" dirty="0" smtClean="0">
                <a:solidFill>
                  <a:schemeClr val="tx1"/>
                </a:solidFill>
                <a:effectLst/>
                <a:latin typeface="+mn-lt"/>
                <a:ea typeface="+mn-ea"/>
                <a:cs typeface="+mn-cs"/>
              </a:rPr>
              <a:t>Now that we have our pilot project in place, we are well positioned to begin doing this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15</a:t>
            </a:fld>
            <a:endParaRPr lang="en-US" dirty="0"/>
          </a:p>
        </p:txBody>
      </p:sp>
    </p:spTree>
    <p:extLst>
      <p:ext uri="{BB962C8B-B14F-4D97-AF65-F5344CB8AC3E}">
        <p14:creationId xmlns:p14="http://schemas.microsoft.com/office/powerpoint/2010/main" val="5098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 typeface="Arial" panose="020B0604020202020204" pitchFamily="34" charset="0"/>
              <a:buChar char="•"/>
            </a:pPr>
            <a:r>
              <a:rPr lang="en-US" dirty="0" smtClean="0"/>
              <a:t>&gt; 3 min</a:t>
            </a:r>
          </a:p>
          <a:p>
            <a:pPr marL="171450" indent="-171450">
              <a:buFont typeface="Arial" panose="020B0604020202020204" pitchFamily="34" charset="0"/>
              <a:buChar char="•"/>
            </a:pPr>
            <a:r>
              <a:rPr lang="en-US" dirty="0" smtClean="0"/>
              <a:t>While what we’ve accomplished</a:t>
            </a:r>
            <a:r>
              <a:rPr lang="en-US" baseline="0" dirty="0" smtClean="0"/>
              <a:t> with Chef is very important, I also want to talk about how we accomplished it</a:t>
            </a:r>
          </a:p>
          <a:p>
            <a:endParaRPr lang="en-US" dirty="0" smtClean="0"/>
          </a:p>
          <a:p>
            <a:pPr marL="171450" indent="-171450">
              <a:buFont typeface="Arial" panose="020B0604020202020204" pitchFamily="34" charset="0"/>
              <a:buChar char="•"/>
            </a:pPr>
            <a:r>
              <a:rPr lang="en-US" dirty="0" smtClean="0"/>
              <a:t>We knew the Chef initiative w</a:t>
            </a:r>
            <a:r>
              <a:rPr lang="en-US" baseline="0" dirty="0" smtClean="0"/>
              <a:t>as truly an enterprise initiative and it quickly became apparent that we would need a new way of doing business to accomplish this. We challenged the status quo in a number of ways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Chef</a:t>
            </a:r>
            <a:r>
              <a:rPr lang="en-US" sz="1200" kern="1200" baseline="0" dirty="0" smtClean="0">
                <a:solidFill>
                  <a:schemeClr val="tx1"/>
                </a:solidFill>
                <a:effectLst/>
                <a:latin typeface="+mn-lt"/>
                <a:ea typeface="+mn-ea"/>
                <a:cs typeface="+mn-cs"/>
              </a:rPr>
              <a:t> journey initially faced many roadblocks as we set out to make enterprise impacting changes that crossed many orgs</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Ran into process impediments such as the paperwork traditionally required to request a VM and budgetary concerns</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Ran into resistance to embracing a particular technology as multiple groups had begun experimenting with infrastructure as code and already had their preferred technology</a:t>
            </a:r>
          </a:p>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To combat this, we got senior leadership buy-in across multiple Dev and Ops organizations to allow ESM to be pilot team</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Committed to a technology (chef)</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Committed to removing impediments</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Committed resources and prioritization</a:t>
            </a:r>
          </a:p>
          <a:p>
            <a:pPr marL="1085850" lvl="2" indent="-171450">
              <a:buFont typeface="Arial" panose="020B0604020202020204" pitchFamily="34" charset="0"/>
              <a:buChar char="•"/>
            </a:pPr>
            <a:r>
              <a:rPr lang="en-US" sz="1200" kern="1200" baseline="0" dirty="0" smtClean="0">
                <a:solidFill>
                  <a:schemeClr val="tx1"/>
                </a:solidFill>
                <a:effectLst/>
                <a:latin typeface="+mn-lt"/>
                <a:ea typeface="+mn-ea"/>
                <a:cs typeface="+mn-cs"/>
              </a:rPr>
              <a:t>Not just resources, but the right resources</a:t>
            </a:r>
          </a:p>
          <a:p>
            <a:pPr marL="628650" lvl="1"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Senior leaders gave people the permission and set the expectation that the current process should be challenged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Management theorist</a:t>
            </a:r>
            <a:r>
              <a:rPr lang="en-US" sz="1200" kern="1200" baseline="0" dirty="0" smtClean="0">
                <a:solidFill>
                  <a:schemeClr val="tx1"/>
                </a:solidFill>
                <a:effectLst/>
                <a:latin typeface="+mn-lt"/>
                <a:ea typeface="+mn-ea"/>
                <a:cs typeface="+mn-cs"/>
              </a:rPr>
              <a:t> Chis </a:t>
            </a:r>
            <a:r>
              <a:rPr lang="en-US" sz="1200" kern="1200" baseline="0" dirty="0" err="1" smtClean="0">
                <a:solidFill>
                  <a:schemeClr val="tx1"/>
                </a:solidFill>
                <a:effectLst/>
                <a:latin typeface="+mn-lt"/>
                <a:ea typeface="+mn-ea"/>
                <a:cs typeface="+mn-cs"/>
              </a:rPr>
              <a:t>Argyris</a:t>
            </a:r>
            <a:r>
              <a:rPr lang="en-US" sz="1200" kern="1200" baseline="0" dirty="0" smtClean="0">
                <a:solidFill>
                  <a:schemeClr val="tx1"/>
                </a:solidFill>
                <a:effectLst/>
                <a:latin typeface="+mn-lt"/>
                <a:ea typeface="+mn-ea"/>
                <a:cs typeface="+mn-cs"/>
              </a:rPr>
              <a:t> coined the phrase double loop learning. </a:t>
            </a:r>
            <a:r>
              <a:rPr lang="en-US" sz="1200" kern="1200" dirty="0" smtClean="0">
                <a:solidFill>
                  <a:schemeClr val="tx1"/>
                </a:solidFill>
                <a:effectLst/>
                <a:latin typeface="+mn-lt"/>
                <a:ea typeface="+mn-ea"/>
                <a:cs typeface="+mn-cs"/>
              </a:rPr>
              <a:t>This occurs when and error is corrected in ways that involve the modification of an organization’s underlying norms, policies and objectives. This</a:t>
            </a:r>
            <a:r>
              <a:rPr lang="en-US" sz="1200" kern="1200" baseline="0" dirty="0" smtClean="0">
                <a:solidFill>
                  <a:schemeClr val="tx1"/>
                </a:solidFill>
                <a:effectLst/>
                <a:latin typeface="+mn-lt"/>
                <a:ea typeface="+mn-ea"/>
                <a:cs typeface="+mn-cs"/>
              </a:rPr>
              <a:t> is more than changing what we do, but also challenging our belief system</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We did this in multiple ways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We changed the idea of how a team could be structured, pulling in from multiple orgs to create a true cross-functional feature team to solve a shared problem and build a new understanding</a:t>
            </a:r>
          </a:p>
          <a:p>
            <a:pPr marL="2000250" lvl="4" indent="-171450">
              <a:buFont typeface="Arial" panose="020B0604020202020204" pitchFamily="34" charset="0"/>
              <a:buChar char="•"/>
            </a:pPr>
            <a:r>
              <a:rPr lang="en-US" sz="1200" kern="1200" baseline="0" dirty="0" smtClean="0">
                <a:solidFill>
                  <a:schemeClr val="tx1"/>
                </a:solidFill>
                <a:effectLst/>
                <a:latin typeface="+mn-lt"/>
                <a:ea typeface="+mn-ea"/>
                <a:cs typeface="+mn-cs"/>
              </a:rPr>
              <a:t>“Core” team of dedicated dev personnel</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Supplemented by members of Ops teams including platform architecture, and deployment (BL) team</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Created joint standup and planning</a:t>
            </a:r>
          </a:p>
          <a:p>
            <a:pPr marL="2000250" lvl="4" indent="-171450">
              <a:buFont typeface="Arial" panose="020B0604020202020204" pitchFamily="34" charset="0"/>
              <a:buChar char="•"/>
            </a:pPr>
            <a:r>
              <a:rPr lang="en-US" sz="1200" kern="1200" baseline="0" dirty="0" smtClean="0">
                <a:solidFill>
                  <a:schemeClr val="tx1"/>
                </a:solidFill>
                <a:effectLst/>
                <a:latin typeface="+mn-lt"/>
                <a:ea typeface="+mn-ea"/>
                <a:cs typeface="+mn-cs"/>
              </a:rPr>
              <a:t>Quick visibility into issues and priorities allows for quick removal of roadblocks</a:t>
            </a:r>
          </a:p>
          <a:p>
            <a:pPr marL="2000250" lvl="4" indent="-171450">
              <a:buFont typeface="Arial" panose="020B0604020202020204" pitchFamily="34" charset="0"/>
              <a:buChar char="•"/>
            </a:pPr>
            <a:r>
              <a:rPr lang="en-US" sz="1200" kern="1200" baseline="0" dirty="0" smtClean="0">
                <a:solidFill>
                  <a:schemeClr val="tx1"/>
                </a:solidFill>
                <a:effectLst/>
                <a:latin typeface="+mn-lt"/>
                <a:ea typeface="+mn-ea"/>
                <a:cs typeface="+mn-cs"/>
              </a:rPr>
              <a:t>Insight and shared information from Ops team members promotes learning and speed</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Daily interaction promotes empathy and shared understanding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We also challenge people to think of these problems(process and technology) as System Problems that needs Front End Thinking.  </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Historically, we’ve often solved problems by continually duct taping something onto the finished system (for example patching). Instead, we want to design from the front of the factory to reduce variability and reduce NVA.</a:t>
            </a:r>
          </a:p>
          <a:p>
            <a:pPr mar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Through</a:t>
            </a:r>
            <a:r>
              <a:rPr lang="en-US" sz="1200" kern="1200" baseline="0" dirty="0" smtClean="0">
                <a:solidFill>
                  <a:schemeClr val="tx1"/>
                </a:solidFill>
                <a:effectLst/>
                <a:latin typeface="+mn-lt"/>
                <a:ea typeface="+mn-ea"/>
                <a:cs typeface="+mn-cs"/>
              </a:rPr>
              <a:t> a new approach to a problem (cross-functional team, infrastructure as code), we have changed behavior and have thus changed the thinking and mindset of team members. </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Accomplishing culture change in this manner is what’s recommended by John Shook based on his work at Toyota and </a:t>
            </a:r>
            <a:r>
              <a:rPr lang="en-US" sz="1200" b="0" i="0" kern="1200" dirty="0" smtClean="0">
                <a:solidFill>
                  <a:schemeClr val="tx1"/>
                </a:solidFill>
                <a:effectLst/>
                <a:latin typeface="+mn-lt"/>
                <a:ea typeface="+mn-ea"/>
                <a:cs typeface="+mn-cs"/>
              </a:rPr>
              <a:t>New United Motor Manufacturing Inc.</a:t>
            </a:r>
            <a:endParaRPr lang="en-US" sz="1200"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Traditional models attempted to change the thinking to change the behavior. We’ve inverted that</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Expected continued change in beliefs and culture over time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123C24-0C4B-4532-916C-040E929711FF}" type="slidenum">
              <a:rPr lang="en-US" smtClean="0"/>
              <a:pPr/>
              <a:t>16</a:t>
            </a:fld>
            <a:endParaRPr lang="en-US" dirty="0"/>
          </a:p>
        </p:txBody>
      </p:sp>
    </p:spTree>
    <p:extLst>
      <p:ext uri="{BB962C8B-B14F-4D97-AF65-F5344CB8AC3E}">
        <p14:creationId xmlns:p14="http://schemas.microsoft.com/office/powerpoint/2010/main" val="1967547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~2 min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CSG has been applying automated test concepts throughout the organization. This effort is really starting to gain traction.</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One success story in particular</a:t>
            </a:r>
            <a:r>
              <a:rPr lang="en-US" baseline="0" dirty="0" smtClean="0"/>
              <a:t> that I’d like to talk about is SLBOS and their porting of legacy code to a modern system. They’ve accomplished this using ATDD practices and a Continuous Validation portal.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SLBOS processes more than a billion transactions a month for over 50 million customers of key cable and satellite companies.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SLBOS used a complex and arcane middleware to build the nearly 300 transactions exposed to clients.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complexity of the code, combined with lack of tests, prevented them from changing the system in a rapid and low-risk way.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Given this, the teams decided to apply the Strangler Pattern to greatly simplify the operating environment and the application code.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As part of applying the strangler pattern,</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development team began</a:t>
            </a:r>
            <a:r>
              <a:rPr lang="en-US" sz="1200" kern="1200" baseline="0" dirty="0" smtClean="0">
                <a:solidFill>
                  <a:schemeClr val="tx1"/>
                </a:solidFill>
                <a:effectLst/>
                <a:latin typeface="+mn-lt"/>
                <a:ea typeface="+mn-ea"/>
                <a:cs typeface="+mn-cs"/>
              </a:rPr>
              <a:t> gaining </a:t>
            </a:r>
            <a:r>
              <a:rPr lang="en-US" sz="1200" kern="1200" dirty="0" smtClean="0">
                <a:solidFill>
                  <a:schemeClr val="tx1"/>
                </a:solidFill>
                <a:effectLst/>
                <a:latin typeface="+mn-lt"/>
                <a:ea typeface="+mn-ea"/>
                <a:cs typeface="+mn-cs"/>
              </a:rPr>
              <a:t>API test coverage across the legacy system for one area at a time.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SLBOS uses </a:t>
            </a:r>
            <a:r>
              <a:rPr lang="en-US" sz="1200" kern="1200" dirty="0" err="1" smtClean="0">
                <a:solidFill>
                  <a:schemeClr val="tx1"/>
                </a:solidFill>
                <a:effectLst/>
                <a:latin typeface="+mn-lt"/>
                <a:ea typeface="+mn-ea"/>
                <a:cs typeface="+mn-cs"/>
              </a:rPr>
              <a:t>SpecFlow</a:t>
            </a:r>
            <a:r>
              <a:rPr lang="en-US" sz="1200" kern="1200" baseline="0" dirty="0" smtClean="0">
                <a:solidFill>
                  <a:schemeClr val="tx1"/>
                </a:solidFill>
                <a:effectLst/>
                <a:latin typeface="+mn-lt"/>
                <a:ea typeface="+mn-ea"/>
                <a:cs typeface="+mn-cs"/>
              </a:rPr>
              <a:t> to define their system tests.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Once coverage had reached a satisfactory level, the transaction could be ported with near zero risk.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You can see in the diagram here that we run the exact same </a:t>
            </a:r>
            <a:r>
              <a:rPr lang="en-US" sz="1200" kern="1200" baseline="0" dirty="0" err="1" smtClean="0">
                <a:solidFill>
                  <a:schemeClr val="tx1"/>
                </a:solidFill>
                <a:effectLst/>
                <a:latin typeface="+mn-lt"/>
                <a:ea typeface="+mn-ea"/>
                <a:cs typeface="+mn-cs"/>
              </a:rPr>
              <a:t>specflow</a:t>
            </a:r>
            <a:r>
              <a:rPr lang="en-US" sz="1200" kern="1200" baseline="0" dirty="0" smtClean="0">
                <a:solidFill>
                  <a:schemeClr val="tx1"/>
                </a:solidFill>
                <a:effectLst/>
                <a:latin typeface="+mn-lt"/>
                <a:ea typeface="+mn-ea"/>
                <a:cs typeface="+mn-cs"/>
              </a:rPr>
              <a:t> tests against our legacy system as our modern .NET system and compare the resulting XML to confirm we are getting the expected results.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Our customers have coded to the specific XML messages being provided by our legacy system, so it’s key to ensure our output is EXACTLY the same. Our </a:t>
            </a:r>
            <a:r>
              <a:rPr lang="en-US" sz="1200" kern="1200" baseline="0" dirty="0" err="1" smtClean="0">
                <a:solidFill>
                  <a:schemeClr val="tx1"/>
                </a:solidFill>
                <a:effectLst/>
                <a:latin typeface="+mn-lt"/>
                <a:ea typeface="+mn-ea"/>
                <a:cs typeface="+mn-cs"/>
              </a:rPr>
              <a:t>Specflow</a:t>
            </a:r>
            <a:r>
              <a:rPr lang="en-US" sz="1200" kern="1200" baseline="0" dirty="0" smtClean="0">
                <a:solidFill>
                  <a:schemeClr val="tx1"/>
                </a:solidFill>
                <a:effectLst/>
                <a:latin typeface="+mn-lt"/>
                <a:ea typeface="+mn-ea"/>
                <a:cs typeface="+mn-cs"/>
              </a:rPr>
              <a:t> tests will fail if the results are not exact, allowing us to uncover any issues or missing business logic immediately, without impact to clients</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dirty="0" smtClean="0"/>
              <a:t>We’ve extended upon our ATDD foundation and are leveraging our robust</a:t>
            </a:r>
            <a:r>
              <a:rPr lang="en-US" baseline="0" dirty="0" smtClean="0"/>
              <a:t> Jenkins infrastructure to now validate all of our different environments as well. </a:t>
            </a:r>
          </a:p>
          <a:p>
            <a:pPr marL="628650" lvl="1" indent="-171450">
              <a:buFont typeface="Arial" panose="020B0604020202020204" pitchFamily="34" charset="0"/>
              <a:buChar char="•"/>
            </a:pPr>
            <a:r>
              <a:rPr lang="en-US" baseline="0" dirty="0" smtClean="0"/>
              <a:t>It runs SLBOS transactions </a:t>
            </a:r>
            <a:r>
              <a:rPr lang="en-US" sz="1200" kern="1200" dirty="0" smtClean="0">
                <a:solidFill>
                  <a:schemeClr val="tx1"/>
                </a:solidFill>
                <a:effectLst/>
                <a:latin typeface="+mn-lt"/>
                <a:ea typeface="+mn-ea"/>
                <a:cs typeface="+mn-cs"/>
              </a:rPr>
              <a:t>against major subsystems for all major customers across all environments</a:t>
            </a:r>
            <a:r>
              <a:rPr lang="en-US" sz="1200" kern="1200" baseline="0" dirty="0" smtClean="0">
                <a:solidFill>
                  <a:schemeClr val="tx1"/>
                </a:solidFill>
                <a:effectLst/>
                <a:latin typeface="+mn-lt"/>
                <a:ea typeface="+mn-ea"/>
                <a:cs typeface="+mn-cs"/>
              </a:rPr>
              <a:t> multiple times a day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Allows us to quickly assess the status of all components across our different environments to give us high </a:t>
            </a:r>
            <a:r>
              <a:rPr lang="en-US" sz="1200" kern="1200" baseline="0" dirty="0" smtClean="0">
                <a:solidFill>
                  <a:schemeClr val="tx1"/>
                </a:solidFill>
                <a:effectLst/>
                <a:latin typeface="+mn-lt"/>
                <a:ea typeface="+mn-ea"/>
                <a:cs typeface="+mn-cs"/>
              </a:rPr>
              <a:t>confidence that the system is performing as expected </a:t>
            </a: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US" baseline="0" dirty="0" smtClean="0"/>
          </a:p>
          <a:p>
            <a:pPr marL="628650" lvl="1"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10123C24-0C4B-4532-916C-040E929711FF}" type="slidenum">
              <a:rPr lang="en-US" smtClean="0"/>
              <a:pPr/>
              <a:t>17</a:t>
            </a:fld>
            <a:endParaRPr lang="en-US" dirty="0"/>
          </a:p>
        </p:txBody>
      </p:sp>
    </p:spTree>
    <p:extLst>
      <p:ext uri="{BB962C8B-B14F-4D97-AF65-F5344CB8AC3E}">
        <p14:creationId xmlns:p14="http://schemas.microsoft.com/office/powerpoint/2010/main" val="240012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 1 min</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I’ve talked a lot about what we’ve changed as far as our automated testing in the SLBOS use case. </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We have metrics shown here showing benefits we’re getting from adding this automation. </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Testing wasn’t the only aspect of the improvement, we improved other areas as well. However, testing was a large portion of this improvement. </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you can see, we are able to dedicate substantially more time to feature development. </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Our quality and speed have both increased across dev and ops</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Our risk has been reduced. </a:t>
            </a:r>
          </a:p>
          <a:p>
            <a:pPr marL="6286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Overall, testing makes the environment well understood and safe to change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Our current development cadence includes two hardening iterations each release. CSG will be removing a hardening iteration in 2017 and this is a great use case to model for other teams as we look to reduce the amount of QA and defect-fixing time across the company. I’ve actually shared this use case with my teams to help solidify the understanding of the value of automated tested as well.</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10123C24-0C4B-4532-916C-040E929711FF}" type="slidenum">
              <a:rPr lang="en-US" smtClean="0"/>
              <a:pPr/>
              <a:t>18</a:t>
            </a:fld>
            <a:endParaRPr lang="en-US" dirty="0"/>
          </a:p>
        </p:txBody>
      </p:sp>
    </p:spTree>
    <p:extLst>
      <p:ext uri="{BB962C8B-B14F-4D97-AF65-F5344CB8AC3E}">
        <p14:creationId xmlns:p14="http://schemas.microsoft.com/office/powerpoint/2010/main" val="267502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~2:15</a:t>
            </a:r>
          </a:p>
          <a:p>
            <a:pPr marL="171450" indent="-171450">
              <a:buFont typeface="Arial" panose="020B0604020202020204" pitchFamily="34" charset="0"/>
              <a:buChar char="•"/>
            </a:pPr>
            <a:r>
              <a:rPr lang="en-US" dirty="0" smtClean="0"/>
              <a:t>Continue</a:t>
            </a:r>
            <a:r>
              <a:rPr lang="en-US" baseline="0" dirty="0" smtClean="0"/>
              <a:t> to invest in and improve the telemetry for our systems to better understand overall system behavior</a:t>
            </a:r>
          </a:p>
          <a:p>
            <a:pPr marL="171450" indent="-171450">
              <a:buFont typeface="Arial" panose="020B0604020202020204" pitchFamily="34" charset="0"/>
              <a:buChar cha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Currently we build and embed telemetry into all pieces of our application. Our code sends trace and activity information in real time to an app we call SH.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Process over 175 million records per day, peaking at around 4000/sec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As you can see in the diagram, we have all of our servers sending data to a central location (ES).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Reports then provide nice views of the data for analysis. These same reports are accessible by members of different orgs including dev, ops, our help desk, and our business units. Having this shared common view creates a platform for shared understanding between development and operations in particular</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 recently had a meeting of key senior leaders from both development and operations and a recurring theme that came up multiple times was the value of having central telemetry, covering all aspects of a system, available in one place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So, this system that didn’t even exist a few years ago clearly proven it’s value across orgs</a:t>
            </a:r>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I’d like to share some of the improvements we are making to this telemetry system. </a:t>
            </a:r>
          </a:p>
          <a:p>
            <a:pPr marL="628650" lvl="1" indent="-171450">
              <a:buFont typeface="Arial" panose="020B0604020202020204" pitchFamily="34" charset="0"/>
              <a:buChar char="•"/>
            </a:pPr>
            <a:r>
              <a:rPr lang="en-US" baseline="0" dirty="0" smtClean="0"/>
              <a:t>Additional applications</a:t>
            </a:r>
          </a:p>
          <a:p>
            <a:pPr marL="1085850" lvl="2" indent="-171450">
              <a:buFont typeface="Arial" panose="020B0604020202020204" pitchFamily="34" charset="0"/>
              <a:buChar char="•"/>
            </a:pPr>
            <a:r>
              <a:rPr lang="en-US" baseline="0" dirty="0" smtClean="0"/>
              <a:t>Core SH logging and tracing libraries were originally written in .NET. We are now extending this to be able to process data from other technologies by doing things like providing Java libraries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Incorporating legacy systems. For example, one product we have is a thick client that runs on X hundred thousand desktops. Historically, logs from this system were saved locally to each desktop. If there was an error, the CSR called our helpdesk, and then logs manually were sent to CSG for troubleshooting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This application has now been changed to instead use our logging infrastructure to send </a:t>
            </a:r>
            <a:r>
              <a:rPr lang="en-US" baseline="0" dirty="0" err="1" smtClean="0"/>
              <a:t>gzipped</a:t>
            </a:r>
            <a:r>
              <a:rPr lang="en-US" baseline="0" dirty="0" smtClean="0"/>
              <a:t> files to a REST endpoint for incorporation into </a:t>
            </a:r>
            <a:r>
              <a:rPr lang="en-US" baseline="0" dirty="0" err="1" smtClean="0"/>
              <a:t>StatHub</a:t>
            </a:r>
            <a:r>
              <a:rPr lang="en-US" baseline="0" dirty="0" smtClean="0"/>
              <a:t>.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We can now see logging and activity information for this legacy app in </a:t>
            </a:r>
            <a:r>
              <a:rPr lang="en-US" baseline="0" dirty="0" err="1" smtClean="0"/>
              <a:t>StatHub</a:t>
            </a:r>
            <a:r>
              <a:rPr lang="en-US" baseline="0" dirty="0" smtClean="0"/>
              <a:t>. This will allow us to decrease MTTR and also drive improvements</a:t>
            </a:r>
          </a:p>
          <a:p>
            <a:pPr marL="628650" lvl="1" indent="-171450">
              <a:buFont typeface="Arial" panose="020B0604020202020204" pitchFamily="34" charset="0"/>
              <a:buChar char="•"/>
            </a:pPr>
            <a:r>
              <a:rPr lang="en-US" baseline="0" dirty="0" smtClean="0"/>
              <a:t>Migrating additional capabilities from a legacy telemetry application into SH to provide host statistics and alerting</a:t>
            </a:r>
          </a:p>
        </p:txBody>
      </p:sp>
      <p:sp>
        <p:nvSpPr>
          <p:cNvPr id="4" name="Slide Number Placeholder 3"/>
          <p:cNvSpPr>
            <a:spLocks noGrp="1"/>
          </p:cNvSpPr>
          <p:nvPr>
            <p:ph type="sldNum" sz="quarter" idx="10"/>
          </p:nvPr>
        </p:nvSpPr>
        <p:spPr/>
        <p:txBody>
          <a:bodyPr/>
          <a:lstStyle/>
          <a:p>
            <a:fld id="{10123C24-0C4B-4532-916C-040E929711FF}" type="slidenum">
              <a:rPr lang="en-US" smtClean="0"/>
              <a:pPr/>
              <a:t>19</a:t>
            </a:fld>
            <a:endParaRPr lang="en-US" dirty="0"/>
          </a:p>
        </p:txBody>
      </p:sp>
    </p:spTree>
    <p:extLst>
      <p:ext uri="{BB962C8B-B14F-4D97-AF65-F5344CB8AC3E}">
        <p14:creationId xmlns:p14="http://schemas.microsoft.com/office/powerpoint/2010/main" val="371130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t>
            </a:r>
            <a:r>
              <a:rPr lang="en-US" baseline="0" dirty="0" smtClean="0"/>
              <a:t> 30 seconds</a:t>
            </a:r>
            <a:endParaRPr lang="en-US" dirty="0" smtClean="0"/>
          </a:p>
          <a:p>
            <a:pPr marL="171450" indent="-171450">
              <a:buFont typeface="Arial" panose="020B0604020202020204" pitchFamily="34" charset="0"/>
              <a:buChar char="•"/>
            </a:pPr>
            <a:r>
              <a:rPr lang="en-US" dirty="0" smtClean="0"/>
              <a:t>I mentioned that </a:t>
            </a:r>
            <a:r>
              <a:rPr lang="en-US" dirty="0" err="1" smtClean="0"/>
              <a:t>StatHub</a:t>
            </a:r>
            <a:r>
              <a:rPr lang="en-US" baseline="0" dirty="0" smtClean="0"/>
              <a:t> provides a good platform to develop shared understanding of overall system behavior between dev and ops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One such example is a troubleshooting session with </a:t>
            </a:r>
            <a:r>
              <a:rPr lang="en-US" dirty="0" smtClean="0"/>
              <a:t>Scott and a member of the Ops team working</a:t>
            </a:r>
            <a:r>
              <a:rPr lang="en-US" baseline="0" dirty="0" smtClean="0"/>
              <a:t> </a:t>
            </a:r>
            <a:r>
              <a:rPr lang="en-US" dirty="0" smtClean="0"/>
              <a:t>together on the issue seen here </a:t>
            </a:r>
            <a:r>
              <a:rPr lang="en-US" baseline="0" dirty="0" smtClean="0"/>
              <a:t>(the blip)</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Through this collaboration, they identified a proposed telemetry change to get to root cause faster. Basically, the ask was to be able to better drill into associated log detail records behind this summary data</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Ops sent this request telemetry team September. We were able to turn around the change and deploy it to production within a few weeks.</a:t>
            </a:r>
          </a:p>
        </p:txBody>
      </p:sp>
      <p:sp>
        <p:nvSpPr>
          <p:cNvPr id="4" name="Slide Number Placeholder 3"/>
          <p:cNvSpPr>
            <a:spLocks noGrp="1"/>
          </p:cNvSpPr>
          <p:nvPr>
            <p:ph type="sldNum" sz="quarter" idx="10"/>
          </p:nvPr>
        </p:nvSpPr>
        <p:spPr/>
        <p:txBody>
          <a:bodyPr/>
          <a:lstStyle/>
          <a:p>
            <a:fld id="{10123C24-0C4B-4532-916C-040E929711FF}" type="slidenum">
              <a:rPr lang="en-US" smtClean="0"/>
              <a:pPr/>
              <a:t>20</a:t>
            </a:fld>
            <a:endParaRPr lang="en-US" dirty="0"/>
          </a:p>
        </p:txBody>
      </p:sp>
    </p:spTree>
    <p:extLst>
      <p:ext uri="{BB962C8B-B14F-4D97-AF65-F5344CB8AC3E}">
        <p14:creationId xmlns:p14="http://schemas.microsoft.com/office/powerpoint/2010/main" val="306023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1:00/2:00 A: need to go quickly</a:t>
            </a:r>
          </a:p>
          <a:p>
            <a:r>
              <a:rPr lang="en-US" dirty="0" smtClean="0"/>
              <a:t>First, a quick overview</a:t>
            </a:r>
            <a:r>
              <a:rPr lang="en-US" baseline="0" dirty="0" smtClean="0"/>
              <a:t> of what we do at CSG.  There are really 2 sides of our business in NA.</a:t>
            </a:r>
            <a:endParaRPr lang="en-US" dirty="0" smtClean="0"/>
          </a:p>
          <a:p>
            <a:r>
              <a:rPr lang="en-US" baseline="0" dirty="0" smtClean="0"/>
              <a:t>On the left we have our CC &amp; billing operations.  We are basically one of the first SaaS providers for a cable BSS/OSS stack in a box.</a:t>
            </a:r>
          </a:p>
          <a:p>
            <a:r>
              <a:rPr lang="en-US" baseline="0" dirty="0" smtClean="0"/>
              <a:t>We support over 50M subscribers in the United States. </a:t>
            </a:r>
          </a:p>
          <a:p>
            <a:r>
              <a:rPr lang="en-US" baseline="0" dirty="0" smtClean="0"/>
              <a:t>Our apps run on over 100K call center seats.  </a:t>
            </a:r>
          </a:p>
          <a:p>
            <a:r>
              <a:rPr lang="en-US" baseline="0" dirty="0" smtClean="0"/>
              <a:t>Our applications are developed by over 40 dev teams and supported by about 1000 people.</a:t>
            </a:r>
          </a:p>
          <a:p>
            <a:r>
              <a:rPr lang="en-US" baseline="0" dirty="0" smtClean="0"/>
              <a:t>Our key suite(ACP) is delivered as an integrated set of 50+ applications that run across 20 technology stacks from JS to HLSAM on the mainframe.</a:t>
            </a:r>
          </a:p>
          <a:p>
            <a:r>
              <a:rPr lang="en-US" baseline="0" dirty="0" smtClean="0"/>
              <a:t>We will be discussing our optimizations on this side of the business.</a:t>
            </a:r>
          </a:p>
          <a:p>
            <a:endParaRPr lang="en-US" baseline="0" dirty="0" smtClean="0"/>
          </a:p>
          <a:p>
            <a:r>
              <a:rPr lang="en-US" baseline="0" dirty="0" smtClean="0"/>
              <a:t>On the right we have our print and mail factory where we churn out 70m statements/month</a:t>
            </a:r>
          </a:p>
          <a:p>
            <a:r>
              <a:rPr lang="en-US" baseline="0" dirty="0" smtClean="0"/>
              <a:t>For folks that have read the phoenix project, this is an eerie parallel to MRP-8</a:t>
            </a:r>
            <a:endParaRPr lang="en-US" dirty="0" smtClean="0"/>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a:t>
            </a:fld>
            <a:endParaRPr lang="en-US" dirty="0"/>
          </a:p>
        </p:txBody>
      </p:sp>
    </p:spTree>
    <p:extLst>
      <p:ext uri="{BB962C8B-B14F-4D97-AF65-F5344CB8AC3E}">
        <p14:creationId xmlns:p14="http://schemas.microsoft.com/office/powerpoint/2010/main" val="2460185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21</a:t>
            </a:fld>
            <a:endParaRPr lang="en-US" dirty="0"/>
          </a:p>
        </p:txBody>
      </p:sp>
    </p:spTree>
    <p:extLst>
      <p:ext uri="{BB962C8B-B14F-4D97-AF65-F5344CB8AC3E}">
        <p14:creationId xmlns:p14="http://schemas.microsoft.com/office/powerpoint/2010/main" val="308190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22</a:t>
            </a:fld>
            <a:endParaRPr lang="en-US" dirty="0"/>
          </a:p>
        </p:txBody>
      </p:sp>
    </p:spTree>
    <p:extLst>
      <p:ext uri="{BB962C8B-B14F-4D97-AF65-F5344CB8AC3E}">
        <p14:creationId xmlns:p14="http://schemas.microsoft.com/office/powerpoint/2010/main" val="8849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1:00/3:00 A</a:t>
            </a:r>
          </a:p>
          <a:p>
            <a:r>
              <a:rPr lang="en-US" dirty="0" smtClean="0"/>
              <a:t>Last year I presented</a:t>
            </a:r>
            <a:r>
              <a:rPr lang="en-US" baseline="0" dirty="0" smtClean="0"/>
              <a:t> the results in the left two columns.</a:t>
            </a:r>
          </a:p>
          <a:p>
            <a:r>
              <a:rPr lang="en-US" baseline="0" dirty="0" smtClean="0"/>
              <a:t>We started out in 2013 with production releases that were incurring 201 incidents.  This was extremely painful for our customers and employees.</a:t>
            </a:r>
          </a:p>
          <a:p>
            <a:r>
              <a:rPr lang="en-US" baseline="0" dirty="0" smtClean="0"/>
              <a:t>We implemented our first round of techniques and halved batch size which improved quality 66% and dropped our release incidents to 67</a:t>
            </a:r>
            <a:endParaRPr lang="en-US" dirty="0" smtClean="0"/>
          </a:p>
          <a:p>
            <a:r>
              <a:rPr lang="en-US" dirty="0" smtClean="0"/>
              <a:t>In the right columns are our continued</a:t>
            </a:r>
            <a:r>
              <a:rPr lang="en-US" baseline="0" dirty="0" smtClean="0"/>
              <a:t> improvements since. With continued practice and automation we have gotten even better.</a:t>
            </a:r>
          </a:p>
          <a:p>
            <a:r>
              <a:rPr lang="en-US" baseline="0" dirty="0" smtClean="0"/>
              <a:t>Our most recent quarterly release yielded only 18 incidents.  </a:t>
            </a:r>
          </a:p>
          <a:p>
            <a:r>
              <a:rPr lang="en-US" baseline="0" dirty="0" smtClean="0"/>
              <a:t>This is 90% or a 10x improvement. For a legacy application suite across 20 technologies and 40 teams this is pretty amazing.</a:t>
            </a:r>
          </a:p>
          <a:p>
            <a:r>
              <a:rPr lang="en-US" baseline="0" dirty="0" smtClean="0"/>
              <a:t>All of this was due to applying Lean Principles, DevOps and of course some good old Software Engineering.</a:t>
            </a:r>
          </a:p>
          <a:p>
            <a:endParaRPr lang="en-US" baseline="0" dirty="0" smtClean="0"/>
          </a:p>
        </p:txBody>
      </p:sp>
      <p:sp>
        <p:nvSpPr>
          <p:cNvPr id="4" name="Slide Number Placeholder 3"/>
          <p:cNvSpPr>
            <a:spLocks noGrp="1"/>
          </p:cNvSpPr>
          <p:nvPr>
            <p:ph type="sldNum" sz="quarter" idx="10"/>
          </p:nvPr>
        </p:nvSpPr>
        <p:spPr/>
        <p:txBody>
          <a:bodyPr/>
          <a:lstStyle/>
          <a:p>
            <a:fld id="{10123C24-0C4B-4532-916C-040E929711FF}" type="slidenum">
              <a:rPr lang="en-US" smtClean="0"/>
              <a:pPr/>
              <a:t>3</a:t>
            </a:fld>
            <a:endParaRPr lang="en-US" dirty="0"/>
          </a:p>
        </p:txBody>
      </p:sp>
    </p:spTree>
    <p:extLst>
      <p:ext uri="{BB962C8B-B14F-4D97-AF65-F5344CB8AC3E}">
        <p14:creationId xmlns:p14="http://schemas.microsoft.com/office/powerpoint/2010/main" val="5091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1:30/4:30</a:t>
            </a:r>
            <a:r>
              <a:rPr lang="en-US" baseline="0" dirty="0" smtClean="0"/>
              <a:t> A</a:t>
            </a:r>
            <a:endParaRPr lang="en-US" dirty="0" smtClean="0"/>
          </a:p>
          <a:p>
            <a:r>
              <a:rPr lang="en-US" dirty="0" smtClean="0"/>
              <a:t>So.. Great. 90% returns, near perfect releases.  We keep getting better.  So, what’s the problem.</a:t>
            </a:r>
            <a:r>
              <a:rPr lang="en-US" baseline="0" dirty="0" smtClean="0"/>
              <a:t>  There are really 3:</a:t>
            </a:r>
            <a:endParaRPr lang="en-US" dirty="0" smtClean="0"/>
          </a:p>
          <a:p>
            <a:r>
              <a:rPr lang="en-US" dirty="0" smtClean="0"/>
              <a:t>1) Demand for Quality</a:t>
            </a:r>
            <a:r>
              <a:rPr lang="en-US" baseline="0" dirty="0" smtClean="0"/>
              <a:t> &amp; Speed</a:t>
            </a:r>
            <a:r>
              <a:rPr lang="en-US" dirty="0" smtClean="0"/>
              <a:t>  </a:t>
            </a:r>
          </a:p>
          <a:p>
            <a:r>
              <a:rPr lang="en-US" dirty="0" smtClean="0"/>
              <a:t>We have a traditional set of systems that were designed as systems of record.  There are exposed via APIs to our customers and their</a:t>
            </a:r>
            <a:r>
              <a:rPr lang="en-US" baseline="0" dirty="0" smtClean="0"/>
              <a:t> customers.  The scale and integration of mobile and internet growth is pushing these </a:t>
            </a:r>
            <a:r>
              <a:rPr lang="en-US" baseline="0" dirty="0" err="1" smtClean="0"/>
              <a:t>SoRs</a:t>
            </a:r>
            <a:r>
              <a:rPr lang="en-US" baseline="0" dirty="0" smtClean="0"/>
              <a:t> to become </a:t>
            </a:r>
            <a:r>
              <a:rPr lang="en-US" baseline="0" dirty="0" err="1" smtClean="0"/>
              <a:t>SoEs</a:t>
            </a:r>
            <a:r>
              <a:rPr lang="en-US" baseline="0" dirty="0" smtClean="0"/>
              <a:t>  Their scale and speed is being stretched.  We continue to improve but, the expectations of our customers and their customers continue to increase just as fast of not faster. </a:t>
            </a:r>
            <a:endParaRPr lang="en-US" dirty="0" smtClean="0"/>
          </a:p>
          <a:p>
            <a:r>
              <a:rPr lang="en-US" dirty="0" smtClean="0"/>
              <a:t>2) Org Debt</a:t>
            </a:r>
          </a:p>
          <a:p>
            <a:r>
              <a:rPr lang="en-US" dirty="0" smtClean="0"/>
              <a:t>The second problem is Org and Process Debt.  Due to Taylorism</a:t>
            </a:r>
            <a:r>
              <a:rPr lang="en-US" baseline="0" dirty="0" smtClean="0"/>
              <a:t> and Conway we have many structures and processes that were built at a slower time and require handoffs to get work done.  This creates failures, lag and prevents learning from occurring across the entire system.</a:t>
            </a:r>
            <a:endParaRPr lang="en-US" dirty="0" smtClean="0"/>
          </a:p>
          <a:p>
            <a:r>
              <a:rPr lang="en-US" baseline="0" dirty="0" smtClean="0"/>
              <a:t>3) Technical Debt</a:t>
            </a:r>
          </a:p>
          <a:p>
            <a:r>
              <a:rPr lang="en-US" baseline="0" dirty="0" smtClean="0"/>
              <a:t>The final problem we see is the infamous technical debt issue.  Like many companies we have a selection of components that have been built up over the years. Things like proprietary hardware, technical variance, lack of automated testing and lack of infrastructure automation continue to create failures and risk in the environment.  We have green systems that can move quickly but systems in red act as speed bumps and inject risk as they undergo change.  So, we strive for Unimodal Speed across all these assets by investing in automation and technical debt reduction as well as Culture and overall System Understanding.</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5</a:t>
            </a:fld>
            <a:endParaRPr lang="en-US" dirty="0"/>
          </a:p>
        </p:txBody>
      </p:sp>
    </p:spTree>
    <p:extLst>
      <p:ext uri="{BB962C8B-B14F-4D97-AF65-F5344CB8AC3E}">
        <p14:creationId xmlns:p14="http://schemas.microsoft.com/office/powerpoint/2010/main" val="408505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1:00/6:30</a:t>
            </a:r>
          </a:p>
          <a:p>
            <a:endParaRPr lang="en-US" dirty="0" smtClean="0"/>
          </a:p>
          <a:p>
            <a:r>
              <a:rPr lang="en-US" dirty="0" smtClean="0"/>
              <a:t>Our overall goal is to</a:t>
            </a:r>
            <a:r>
              <a:rPr lang="en-US" baseline="0" dirty="0" smtClean="0"/>
              <a:t> Optimize for Quality &amp; Speed.  To battle these pressures and constraints we Strive for Unimodal IT and apply a set of v2 techniques that build upon our v1 techniques from last year.  We’ll dive into those techniques right now.</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EB2F42-7EB3-426A-AE0F-BE645EFDC311}" type="slidenum">
              <a:rPr lang="en-US" smtClean="0"/>
              <a:pPr/>
              <a:t>6</a:t>
            </a:fld>
            <a:endParaRPr lang="en-US" dirty="0"/>
          </a:p>
        </p:txBody>
      </p:sp>
    </p:spTree>
    <p:extLst>
      <p:ext uri="{BB962C8B-B14F-4D97-AF65-F5344CB8AC3E}">
        <p14:creationId xmlns:p14="http://schemas.microsoft.com/office/powerpoint/2010/main" val="75844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1:00/7:30</a:t>
            </a:r>
          </a:p>
          <a:p>
            <a:r>
              <a:rPr lang="en-US" dirty="0" smtClean="0"/>
              <a:t>Our first technique is</a:t>
            </a:r>
            <a:r>
              <a:rPr lang="en-US" baseline="0" dirty="0" smtClean="0"/>
              <a:t> to Holistically Improve Work Visibility.  </a:t>
            </a:r>
            <a:endParaRPr lang="en-US" dirty="0" smtClean="0"/>
          </a:p>
          <a:p>
            <a:r>
              <a:rPr lang="en-US" dirty="0" smtClean="0"/>
              <a:t>I talked last year about how we had done a lot of work to wrangle feature intake across development and</a:t>
            </a:r>
            <a:r>
              <a:rPr lang="en-US" baseline="0" dirty="0" smtClean="0"/>
              <a:t> operations.  Although these steps have made great improvements and we finally feel that we are in touch with our WIP we are still see gaps in our visibility of work in several areas.</a:t>
            </a:r>
          </a:p>
          <a:p>
            <a:endParaRPr lang="en-US" baseline="0" dirty="0" smtClean="0"/>
          </a:p>
          <a:p>
            <a:r>
              <a:rPr lang="en-US" baseline="0" dirty="0" smtClean="0"/>
              <a:t>To continue to improve Quality and Speed we need to visualize and understand all work across: Incidents, Our Dependencies and finally better Intake management across not just features, but service requests.</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7</a:t>
            </a:fld>
            <a:endParaRPr lang="en-US" dirty="0"/>
          </a:p>
        </p:txBody>
      </p:sp>
    </p:spTree>
    <p:extLst>
      <p:ext uri="{BB962C8B-B14F-4D97-AF65-F5344CB8AC3E}">
        <p14:creationId xmlns:p14="http://schemas.microsoft.com/office/powerpoint/2010/main" val="2880982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1:30/9:00</a:t>
            </a:r>
          </a:p>
          <a:p>
            <a:r>
              <a:rPr lang="en-US" dirty="0" smtClean="0"/>
              <a:t>Technique 1a is Holistic Incident Visibility</a:t>
            </a:r>
          </a:p>
          <a:p>
            <a:r>
              <a:rPr lang="en-US" dirty="0" smtClean="0"/>
              <a:t>I just discussed how well we have done with reducing release impact.</a:t>
            </a:r>
            <a:r>
              <a:rPr lang="en-US" baseline="0" dirty="0" smtClean="0"/>
              <a:t>  This was a pretty important step in improving client and employee satisfaction.  Dropping 200+ incidents onto our clients in one day was not enjoyable.</a:t>
            </a:r>
          </a:p>
          <a:p>
            <a:endParaRPr lang="en-US" baseline="0" dirty="0" smtClean="0"/>
          </a:p>
          <a:p>
            <a:r>
              <a:rPr lang="en-US" baseline="0" dirty="0" smtClean="0"/>
              <a:t>At top in blue I have the current improvements I already discussed.</a:t>
            </a:r>
          </a:p>
          <a:p>
            <a:endParaRPr lang="en-US" baseline="0" dirty="0" smtClean="0"/>
          </a:p>
          <a:p>
            <a:r>
              <a:rPr lang="en-US" dirty="0" smtClean="0"/>
              <a:t>But, I have another picture for us to look at.  If</a:t>
            </a:r>
            <a:r>
              <a:rPr lang="en-US" baseline="0" dirty="0" smtClean="0"/>
              <a:t> we zoom out, we can see that these releases only represented 1/5 of the impact and now only represent 1/50</a:t>
            </a:r>
            <a:r>
              <a:rPr lang="en-US" baseline="30000" dirty="0" smtClean="0"/>
              <a:t>th</a:t>
            </a:r>
            <a:r>
              <a:rPr lang="en-US" baseline="0" dirty="0" smtClean="0"/>
              <a:t> of the total incidents being felt by our customers.   This is one of those moments when you truly realizing you were not seeing the whole picture…. </a:t>
            </a:r>
          </a:p>
          <a:p>
            <a:endParaRPr lang="en-US" baseline="0" dirty="0" smtClean="0"/>
          </a:p>
        </p:txBody>
      </p:sp>
      <p:sp>
        <p:nvSpPr>
          <p:cNvPr id="4" name="Slide Number Placeholder 3"/>
          <p:cNvSpPr>
            <a:spLocks noGrp="1"/>
          </p:cNvSpPr>
          <p:nvPr>
            <p:ph type="sldNum" sz="quarter" idx="10"/>
          </p:nvPr>
        </p:nvSpPr>
        <p:spPr/>
        <p:txBody>
          <a:bodyPr/>
          <a:lstStyle/>
          <a:p>
            <a:fld id="{10123C24-0C4B-4532-916C-040E929711FF}" type="slidenum">
              <a:rPr lang="en-US" smtClean="0"/>
              <a:pPr/>
              <a:t>8</a:t>
            </a:fld>
            <a:endParaRPr lang="en-US" dirty="0"/>
          </a:p>
        </p:txBody>
      </p:sp>
    </p:spTree>
    <p:extLst>
      <p:ext uri="{BB962C8B-B14F-4D97-AF65-F5344CB8AC3E}">
        <p14:creationId xmlns:p14="http://schemas.microsoft.com/office/powerpoint/2010/main" val="3764910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1:30/11:00</a:t>
            </a:r>
          </a:p>
          <a:p>
            <a:r>
              <a:rPr lang="en-US" dirty="0" smtClean="0"/>
              <a:t>Here</a:t>
            </a:r>
            <a:r>
              <a:rPr lang="en-US" baseline="0" dirty="0" smtClean="0"/>
              <a:t> is another picture that should prove to be even more striking… On the left, we have development on the right we have ops.  In blue are the incidents related to releases….  These are the ones we worked so hard to optimize away.  In orange are incidents incurred off release as part of BAU activities or exist as latent issues.</a:t>
            </a:r>
          </a:p>
          <a:p>
            <a:endParaRPr lang="en-US" baseline="0" dirty="0" smtClean="0"/>
          </a:p>
          <a:p>
            <a:r>
              <a:rPr lang="en-US" dirty="0" smtClean="0"/>
              <a:t>A few statistics:</a:t>
            </a:r>
          </a:p>
          <a:p>
            <a:r>
              <a:rPr lang="en-US" dirty="0" smtClean="0"/>
              <a:t>Incidents as part of a release</a:t>
            </a:r>
            <a:r>
              <a:rPr lang="en-US" baseline="0" dirty="0" smtClean="0"/>
              <a:t> represent &lt;2% of total volume. </a:t>
            </a:r>
          </a:p>
          <a:p>
            <a:r>
              <a:rPr lang="en-US" baseline="0" dirty="0" smtClean="0"/>
              <a:t>Operations is burdened with repairing 94% of the volume.</a:t>
            </a:r>
          </a:p>
          <a:p>
            <a:r>
              <a:rPr lang="en-US" baseline="0" dirty="0" smtClean="0"/>
              <a:t>Additionally Med/Low is 95% of the volume.</a:t>
            </a:r>
          </a:p>
          <a:p>
            <a:r>
              <a:rPr lang="en-US" baseline="0" dirty="0" smtClean="0"/>
              <a:t>Further analysis shows that 90% of this med/low volume is from less than 20 issues that originate from the same area.</a:t>
            </a:r>
          </a:p>
          <a:p>
            <a:endParaRPr lang="en-US" baseline="0" dirty="0" smtClean="0"/>
          </a:p>
          <a:p>
            <a:r>
              <a:rPr lang="en-US" dirty="0" smtClean="0"/>
              <a:t>By looking at this, it is clear that feedback is not happening.  The</a:t>
            </a:r>
            <a:r>
              <a:rPr lang="en-US" baseline="0" dirty="0" smtClean="0"/>
              <a:t> Second way tells us to amplify feedback loops.  Some ways we are looking to do that beyond incident visibility are through KPIs, Rotation and </a:t>
            </a:r>
            <a:r>
              <a:rPr lang="en-US" baseline="0" dirty="0" err="1" smtClean="0"/>
              <a:t>Telementry</a:t>
            </a:r>
            <a:r>
              <a:rPr lang="en-US" baseline="0" dirty="0" smtClean="0"/>
              <a:t> which Erica will </a:t>
            </a:r>
            <a:r>
              <a:rPr lang="en-US" baseline="0" dirty="0" err="1" smtClean="0"/>
              <a:t>discss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9</a:t>
            </a:fld>
            <a:endParaRPr lang="en-US" dirty="0"/>
          </a:p>
        </p:txBody>
      </p:sp>
    </p:spTree>
    <p:extLst>
      <p:ext uri="{BB962C8B-B14F-4D97-AF65-F5344CB8AC3E}">
        <p14:creationId xmlns:p14="http://schemas.microsoft.com/office/powerpoint/2010/main" val="39802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0:30/11:30</a:t>
            </a:r>
          </a:p>
          <a:p>
            <a:r>
              <a:rPr lang="en-US" dirty="0" smtClean="0"/>
              <a:t>Technique 1b is Dependency Visibility</a:t>
            </a:r>
          </a:p>
          <a:p>
            <a:endParaRPr lang="en-US" dirty="0" smtClean="0"/>
          </a:p>
          <a:p>
            <a:r>
              <a:rPr lang="en-US" dirty="0" smtClean="0"/>
              <a:t>Another recap from last year.  Here is a picture</a:t>
            </a:r>
            <a:r>
              <a:rPr lang="en-US" baseline="0" dirty="0" smtClean="0"/>
              <a:t> of our print factory.  I’m standing in row1.  Row1 contains carts that represent every job that is about to go into the system.  On that cart are all is a job card that spells out all the materials and all the dependencies required to satisfy that job.</a:t>
            </a:r>
          </a:p>
          <a:p>
            <a:endParaRPr lang="en-US" baseline="0" dirty="0" smtClean="0"/>
          </a:p>
          <a:p>
            <a:r>
              <a:rPr lang="en-US" baseline="0" dirty="0" smtClean="0"/>
              <a:t>Last year I asked: Do you know how your work comes in and is scheduled?</a:t>
            </a:r>
          </a:p>
          <a:p>
            <a:r>
              <a:rPr lang="en-US" baseline="0" dirty="0" smtClean="0"/>
              <a:t>This year I ask: Do you understand the dependencies required to satisfy the work?</a:t>
            </a:r>
          </a:p>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10</a:t>
            </a:fld>
            <a:endParaRPr lang="en-US" dirty="0"/>
          </a:p>
        </p:txBody>
      </p:sp>
    </p:spTree>
    <p:extLst>
      <p:ext uri="{BB962C8B-B14F-4D97-AF65-F5344CB8AC3E}">
        <p14:creationId xmlns:p14="http://schemas.microsoft.com/office/powerpoint/2010/main" val="251670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08054" y="1420019"/>
            <a:ext cx="6037496" cy="1102519"/>
          </a:xfrm>
        </p:spPr>
        <p:txBody>
          <a:bodyPr>
            <a:normAutofit/>
          </a:bodyPr>
          <a:lstStyle>
            <a:lvl1pPr algn="l">
              <a:defRPr sz="4000" b="1">
                <a:solidFill>
                  <a:schemeClr val="tx2"/>
                </a:solidFill>
              </a:defRPr>
            </a:lvl1pPr>
          </a:lstStyle>
          <a:p>
            <a:r>
              <a:rPr lang="en-US" dirty="0" smtClean="0"/>
              <a:t>Title here</a:t>
            </a:r>
            <a:endParaRPr lang="en-US" dirty="0"/>
          </a:p>
        </p:txBody>
      </p:sp>
      <p:sp>
        <p:nvSpPr>
          <p:cNvPr id="3" name="Subtitle 2"/>
          <p:cNvSpPr>
            <a:spLocks noGrp="1"/>
          </p:cNvSpPr>
          <p:nvPr>
            <p:ph type="subTitle" idx="1" hasCustomPrompt="1"/>
          </p:nvPr>
        </p:nvSpPr>
        <p:spPr>
          <a:xfrm>
            <a:off x="2808054" y="2241550"/>
            <a:ext cx="6208946" cy="5334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endParaRPr lang="en-US" dirty="0"/>
          </a:p>
        </p:txBody>
      </p:sp>
      <p:pic>
        <p:nvPicPr>
          <p:cNvPr id="9" name="Picture 8" descr="csgi-squa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1916" y="1701800"/>
            <a:ext cx="1847088" cy="1847088"/>
          </a:xfrm>
          <a:prstGeom prst="rect">
            <a:avLst/>
          </a:prstGeom>
        </p:spPr>
      </p:pic>
      <p:pic>
        <p:nvPicPr>
          <p:cNvPr id="10" name="Picture 9" descr="CSG Color CMYK.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Tree>
    <p:extLst>
      <p:ext uri="{BB962C8B-B14F-4D97-AF65-F5344CB8AC3E}">
        <p14:creationId xmlns:p14="http://schemas.microsoft.com/office/powerpoint/2010/main" val="2607852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s and Red Bar -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457200" y="1200150"/>
            <a:ext cx="4038600" cy="3394075"/>
          </a:xfrm>
        </p:spPr>
        <p:txBody>
          <a:bodyPr/>
          <a:lstStyle>
            <a:lvl1pPr marL="342900" indent="-342900">
              <a:buClr>
                <a:schemeClr val="accent1"/>
              </a:buClr>
              <a:buFont typeface="Wingdings" charset="2"/>
              <a:buChar char="§"/>
              <a:defRPr sz="2400">
                <a:solidFill>
                  <a:schemeClr val="tx2"/>
                </a:solidFill>
              </a:defRPr>
            </a:lvl1pPr>
            <a:lvl2pPr marL="742950" indent="-285750">
              <a:buClr>
                <a:schemeClr val="accent1"/>
              </a:buClr>
              <a:buFont typeface="Arial"/>
              <a:buChar char="•"/>
              <a:defRPr sz="2000">
                <a:solidFill>
                  <a:schemeClr val="tx2"/>
                </a:solidFill>
              </a:defRPr>
            </a:lvl2pPr>
            <a:lvl3pPr marL="1143000" indent="-228600">
              <a:buClr>
                <a:schemeClr val="accent1"/>
              </a:buClr>
              <a:buFont typeface="Lucida Grande"/>
              <a:buChar char="-"/>
              <a:defRPr sz="1800">
                <a:solidFill>
                  <a:schemeClr val="tx2"/>
                </a:solidFill>
              </a:defRPr>
            </a:lvl3pPr>
            <a:lvl4pPr marL="1600200" indent="-228600">
              <a:buClr>
                <a:schemeClr val="accent1"/>
              </a:buClr>
              <a:buFont typeface="Lucida Grande"/>
              <a:buChar char="›"/>
              <a:defRPr sz="1600">
                <a:solidFill>
                  <a:schemeClr val="tx2"/>
                </a:solidFill>
              </a:defRPr>
            </a:lvl4pPr>
            <a:lvl5pPr marL="2057400" indent="-228600">
              <a:buClr>
                <a:schemeClr val="accent1"/>
              </a:buClr>
              <a:buFont typeface="Courier New"/>
              <a:buChar char="o"/>
              <a:defRPr sz="1600">
                <a:solidFill>
                  <a:schemeClr val="tx2"/>
                </a:solidFill>
              </a:defRPr>
            </a:lvl5pPr>
            <a:lvl6pPr marL="2286000" indent="0">
              <a:buClr>
                <a:schemeClr val="accent1"/>
              </a:buClr>
              <a:buFont typeface="Arial"/>
              <a:buNone/>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endParaRPr lang="en-US" dirty="0"/>
          </a:p>
        </p:txBody>
      </p:sp>
      <p:sp>
        <p:nvSpPr>
          <p:cNvPr id="4" name="Content Placeholder 3"/>
          <p:cNvSpPr>
            <a:spLocks noGrp="1"/>
          </p:cNvSpPr>
          <p:nvPr>
            <p:ph sz="half" idx="2"/>
          </p:nvPr>
        </p:nvSpPr>
        <p:spPr>
          <a:xfrm>
            <a:off x="4648200" y="1200150"/>
            <a:ext cx="4038600" cy="3394075"/>
          </a:xfrm>
        </p:spPr>
        <p:txBody>
          <a:bodyPr/>
          <a:lstStyle>
            <a:lvl1pPr marL="342900" indent="-342900">
              <a:buClr>
                <a:schemeClr val="accent1"/>
              </a:buClr>
              <a:buFont typeface="Wingdings" charset="2"/>
              <a:buChar char="§"/>
              <a:defRPr sz="2400">
                <a:solidFill>
                  <a:schemeClr val="tx2"/>
                </a:solidFill>
              </a:defRPr>
            </a:lvl1pPr>
            <a:lvl2pPr marL="742950" indent="-285750">
              <a:buClr>
                <a:schemeClr val="accent1"/>
              </a:buClr>
              <a:buFont typeface="Arial"/>
              <a:buChar char="•"/>
              <a:defRPr sz="2000">
                <a:solidFill>
                  <a:schemeClr val="tx2"/>
                </a:solidFill>
              </a:defRPr>
            </a:lvl2pPr>
            <a:lvl3pPr marL="1143000" indent="-228600">
              <a:buClr>
                <a:schemeClr val="accent1"/>
              </a:buClr>
              <a:buFont typeface="Lucida Grande"/>
              <a:buChar char="-"/>
              <a:defRPr sz="1800">
                <a:solidFill>
                  <a:schemeClr val="tx2"/>
                </a:solidFill>
              </a:defRPr>
            </a:lvl3pPr>
            <a:lvl4pPr marL="1600200" indent="-228600">
              <a:buClr>
                <a:schemeClr val="accent1"/>
              </a:buClr>
              <a:buFont typeface="Lucida Grande"/>
              <a:buChar char="›"/>
              <a:defRPr sz="1600">
                <a:solidFill>
                  <a:schemeClr val="tx2"/>
                </a:solidFill>
              </a:defRPr>
            </a:lvl4pPr>
            <a:lvl5pPr marL="2057400" indent="-228600">
              <a:buClr>
                <a:schemeClr val="accent1"/>
              </a:buClr>
              <a:buFont typeface="Courier New"/>
              <a:buChar char="o"/>
              <a:defRPr sz="1600">
                <a:solidFill>
                  <a:schemeClr val="tx2"/>
                </a:solidFill>
              </a:defRPr>
            </a:lvl5pPr>
            <a:lvl6pPr marL="2571750" indent="-285750">
              <a:buFont typeface="Arial"/>
              <a:buChar char="•"/>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0" name="Group 19"/>
          <p:cNvGrpSpPr/>
          <p:nvPr userDrawn="1"/>
        </p:nvGrpSpPr>
        <p:grpSpPr>
          <a:xfrm>
            <a:off x="8426450" y="273050"/>
            <a:ext cx="469901" cy="469900"/>
            <a:chOff x="838199" y="2743200"/>
            <a:chExt cx="1193801" cy="1193799"/>
          </a:xfrm>
          <a:solidFill>
            <a:srgbClr val="87878C"/>
          </a:solidFill>
        </p:grpSpPr>
        <p:sp>
          <p:nvSpPr>
            <p:cNvPr id="22" name="Rounded Rectangle 21"/>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472290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s and Dark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7" name="Group 26"/>
          <p:cNvGrpSpPr/>
          <p:nvPr userDrawn="1"/>
        </p:nvGrpSpPr>
        <p:grpSpPr>
          <a:xfrm>
            <a:off x="8426450" y="273050"/>
            <a:ext cx="469901" cy="469900"/>
            <a:chOff x="838199" y="2743200"/>
            <a:chExt cx="1193801" cy="1193799"/>
          </a:xfrm>
          <a:solidFill>
            <a:srgbClr val="87878C"/>
          </a:solidFill>
        </p:grpSpPr>
        <p:sp>
          <p:nvSpPr>
            <p:cNvPr id="28" name="Rounded Rectangle 2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2"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86657216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s and Dark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286000" indent="0">
              <a:buClr>
                <a:schemeClr val="accent5"/>
              </a:buClr>
              <a:buFont typeface="Arial"/>
              <a:buNone/>
              <a:defRPr>
                <a:solidFill>
                  <a:schemeClr val="tx2"/>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a:p>
            <a:pPr lvl="5"/>
            <a:endParaRPr lang="en-US" dirty="0" smtClean="0"/>
          </a:p>
        </p:txBody>
      </p:sp>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8" name="Group 17"/>
          <p:cNvGrpSpPr/>
          <p:nvPr userDrawn="1"/>
        </p:nvGrpSpPr>
        <p:grpSpPr>
          <a:xfrm>
            <a:off x="8426450" y="273050"/>
            <a:ext cx="469901" cy="469900"/>
            <a:chOff x="838199" y="2743200"/>
            <a:chExt cx="1193801" cy="1193799"/>
          </a:xfrm>
          <a:solidFill>
            <a:srgbClr val="87878C"/>
          </a:solidFill>
        </p:grpSpPr>
        <p:sp>
          <p:nvSpPr>
            <p:cNvPr id="20" name="Rounded Rectangle 19"/>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6340639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s and Dark Red Bar -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571750" indent="-285750">
              <a:buClr>
                <a:schemeClr val="accent5"/>
              </a:buClr>
              <a:buFont typeface="Arial"/>
              <a:buChar char="•"/>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endParaRPr lang="en-US" dirty="0" smtClean="0"/>
          </a:p>
          <a:p>
            <a:pPr lvl="5"/>
            <a:endParaRPr lang="en-US" dirty="0"/>
          </a:p>
        </p:txBody>
      </p:sp>
      <p:sp>
        <p:nvSpPr>
          <p:cNvPr id="4" name="Content Placeholder 3"/>
          <p:cNvSpPr>
            <a:spLocks noGrp="1"/>
          </p:cNvSpPr>
          <p:nvPr>
            <p:ph sz="half" idx="2"/>
          </p:nvPr>
        </p:nvSpPr>
        <p:spPr>
          <a:xfrm>
            <a:off x="4648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286000" indent="0">
              <a:buClr>
                <a:schemeClr val="accent2"/>
              </a:buClr>
              <a:buFont typeface="Arial"/>
              <a:buNone/>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1" name="Rectangle 20"/>
          <p:cNvSpPr/>
          <p:nvPr userDrawn="1"/>
        </p:nvSpPr>
        <p:spPr>
          <a:xfrm>
            <a:off x="-1" y="5033433"/>
            <a:ext cx="9144001" cy="110067"/>
          </a:xfrm>
          <a:prstGeom prst="rect">
            <a:avLst/>
          </a:prstGeom>
          <a:solidFill>
            <a:srgbClr val="8A1F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0" name="Group 19"/>
          <p:cNvGrpSpPr/>
          <p:nvPr userDrawn="1"/>
        </p:nvGrpSpPr>
        <p:grpSpPr>
          <a:xfrm>
            <a:off x="8426450" y="273050"/>
            <a:ext cx="469901" cy="469900"/>
            <a:chOff x="838199" y="2743200"/>
            <a:chExt cx="1193801" cy="1193799"/>
          </a:xfrm>
          <a:solidFill>
            <a:srgbClr val="87878C"/>
          </a:solidFill>
        </p:grpSpPr>
        <p:sp>
          <p:nvSpPr>
            <p:cNvPr id="23" name="Rounded Rectangle 22"/>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437763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with Red Bar - Headline Only">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5" name="Group 14"/>
          <p:cNvGrpSpPr/>
          <p:nvPr userDrawn="1"/>
        </p:nvGrpSpPr>
        <p:grpSpPr>
          <a:xfrm>
            <a:off x="8426450" y="273050"/>
            <a:ext cx="469901" cy="469900"/>
            <a:chOff x="838199" y="2743200"/>
            <a:chExt cx="1193801" cy="1193799"/>
          </a:xfrm>
          <a:solidFill>
            <a:srgbClr val="D3D3D3"/>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2"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6231562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with Red Bar -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1"/>
              </a:buClr>
              <a:defRPr>
                <a:solidFill>
                  <a:schemeClr val="tx2"/>
                </a:solidFill>
              </a:defRPr>
            </a:lvl1pPr>
            <a:lvl2pPr>
              <a:buClr>
                <a:schemeClr val="accent1"/>
              </a:buClr>
              <a:defRPr>
                <a:solidFill>
                  <a:schemeClr val="tx2"/>
                </a:solidFill>
              </a:defRPr>
            </a:lvl2pPr>
            <a:lvl3pPr>
              <a:buClr>
                <a:schemeClr val="accent1"/>
              </a:buClr>
              <a:defRPr>
                <a:solidFill>
                  <a:schemeClr val="tx2"/>
                </a:solidFill>
              </a:defRPr>
            </a:lvl3pPr>
            <a:lvl4pPr>
              <a:buClr>
                <a:schemeClr val="accent1"/>
              </a:buClr>
              <a:defRPr>
                <a:solidFill>
                  <a:schemeClr val="tx2"/>
                </a:solidFill>
              </a:defRPr>
            </a:lvl4pPr>
            <a:lvl5pPr marL="2057400" indent="-228600">
              <a:buClr>
                <a:schemeClr val="accent1"/>
              </a:buClr>
              <a:defRPr>
                <a:solidFill>
                  <a:schemeClr val="tx2"/>
                </a:solidFill>
              </a:defRPr>
            </a:lvl5pPr>
            <a:lvl6pPr marL="2286000" indent="0">
              <a:buClr>
                <a:schemeClr val="accent1"/>
              </a:buClr>
              <a:buFont typeface="Arial"/>
              <a:buNone/>
              <a:defRPr>
                <a:solidFill>
                  <a:schemeClr val="tx2"/>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9"/>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6" name="Group 15"/>
          <p:cNvGrpSpPr/>
          <p:nvPr userDrawn="1"/>
        </p:nvGrpSpPr>
        <p:grpSpPr>
          <a:xfrm>
            <a:off x="8426450" y="273050"/>
            <a:ext cx="469901" cy="469900"/>
            <a:chOff x="838199" y="2743200"/>
            <a:chExt cx="1193801" cy="1193799"/>
          </a:xfrm>
          <a:solidFill>
            <a:srgbClr val="D3D3D3"/>
          </a:solidFill>
        </p:grpSpPr>
        <p:sp>
          <p:nvSpPr>
            <p:cNvPr id="17" name="Rounded Rectangle 16"/>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5496726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with Red Bar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4038600" cy="3394075"/>
          </a:xfrm>
        </p:spPr>
        <p:txBody>
          <a:bodyPr/>
          <a:lstStyle>
            <a:lvl1pPr>
              <a:buClr>
                <a:schemeClr val="accent1"/>
              </a:buClr>
              <a:defRPr sz="2400">
                <a:solidFill>
                  <a:schemeClr val="tx2"/>
                </a:solidFill>
              </a:defRPr>
            </a:lvl1pPr>
            <a:lvl2pPr>
              <a:buClr>
                <a:schemeClr val="accent1"/>
              </a:buClr>
              <a:defRPr sz="2000">
                <a:solidFill>
                  <a:schemeClr val="tx2"/>
                </a:solidFill>
              </a:defRPr>
            </a:lvl2pPr>
            <a:lvl3pPr>
              <a:buClr>
                <a:schemeClr val="accent1"/>
              </a:buClr>
              <a:defRPr sz="1800">
                <a:solidFill>
                  <a:schemeClr val="tx2"/>
                </a:solidFill>
              </a:defRPr>
            </a:lvl3pPr>
            <a:lvl4pPr>
              <a:buClr>
                <a:schemeClr val="accent1"/>
              </a:buClr>
              <a:defRPr sz="1600">
                <a:solidFill>
                  <a:schemeClr val="tx2"/>
                </a:solidFill>
              </a:defRPr>
            </a:lvl4pPr>
            <a:lvl5pPr marL="2057400" indent="-228600">
              <a:buClr>
                <a:schemeClr val="accent1"/>
              </a:buClr>
              <a:defRPr sz="1600">
                <a:solidFill>
                  <a:schemeClr val="tx2"/>
                </a:solidFill>
              </a:defRPr>
            </a:lvl5pPr>
            <a:lvl6pPr marL="2286000" indent="0">
              <a:buFont typeface="Arial"/>
              <a:buNone/>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648200" y="1200150"/>
            <a:ext cx="4038600" cy="3394075"/>
          </a:xfrm>
        </p:spPr>
        <p:txBody>
          <a:bodyPr/>
          <a:lstStyle>
            <a:lvl1pPr>
              <a:buClr>
                <a:schemeClr val="accent1"/>
              </a:buClr>
              <a:defRPr sz="2400">
                <a:solidFill>
                  <a:schemeClr val="tx2"/>
                </a:solidFill>
              </a:defRPr>
            </a:lvl1pPr>
            <a:lvl2pPr>
              <a:buClr>
                <a:schemeClr val="accent1"/>
              </a:buClr>
              <a:defRPr sz="2000">
                <a:solidFill>
                  <a:schemeClr val="tx2"/>
                </a:solidFill>
              </a:defRPr>
            </a:lvl2pPr>
            <a:lvl3pPr>
              <a:buClr>
                <a:schemeClr val="accent1"/>
              </a:buClr>
              <a:defRPr sz="1800">
                <a:solidFill>
                  <a:schemeClr val="tx2"/>
                </a:solidFill>
              </a:defRPr>
            </a:lvl3pPr>
            <a:lvl4pPr>
              <a:buClr>
                <a:schemeClr val="accent1"/>
              </a:buClr>
              <a:defRPr sz="1600">
                <a:solidFill>
                  <a:schemeClr val="tx2"/>
                </a:solidFill>
              </a:defRPr>
            </a:lvl4pPr>
            <a:lvl5pPr marL="2057400" indent="-228600">
              <a:buClr>
                <a:schemeClr val="accent1"/>
              </a:buClr>
              <a:defRPr sz="1600">
                <a:solidFill>
                  <a:schemeClr val="tx2"/>
                </a:solidFill>
              </a:defRPr>
            </a:lvl5pPr>
            <a:lvl6pPr marL="2571750" indent="-285750">
              <a:buClr>
                <a:schemeClr val="accent1"/>
              </a:buClr>
              <a:buFont typeface="Arial"/>
              <a:buChar char="•"/>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endParaRPr lang="en-US" dirty="0" smtClean="0"/>
          </a:p>
        </p:txBody>
      </p:sp>
      <p:sp>
        <p:nvSpPr>
          <p:cNvPr id="29" name="Rectangle 28"/>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0" name="Group 19"/>
          <p:cNvGrpSpPr/>
          <p:nvPr userDrawn="1"/>
        </p:nvGrpSpPr>
        <p:grpSpPr>
          <a:xfrm>
            <a:off x="8426450" y="273050"/>
            <a:ext cx="469901" cy="469900"/>
            <a:chOff x="838199" y="2743200"/>
            <a:chExt cx="1193801" cy="1193799"/>
          </a:xfrm>
          <a:solidFill>
            <a:srgbClr val="D3D3D3"/>
          </a:solidFill>
        </p:grpSpPr>
        <p:sp>
          <p:nvSpPr>
            <p:cNvPr id="22" name="Rounded Rectangle 21"/>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2347494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with Dark Red Bar - Headline Only">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userDrawn="1"/>
        </p:nvGrpSpPr>
        <p:grpSpPr>
          <a:xfrm>
            <a:off x="8426450" y="273050"/>
            <a:ext cx="469901" cy="469900"/>
            <a:chOff x="838199" y="2743200"/>
            <a:chExt cx="1193801" cy="1193799"/>
          </a:xfrm>
          <a:solidFill>
            <a:srgbClr val="D3D3D3"/>
          </a:solidFill>
        </p:grpSpPr>
        <p:sp>
          <p:nvSpPr>
            <p:cNvPr id="17" name="Rounded Rectangle 16"/>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2"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13464075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with Dark Red Bar -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a:solidFill>
                  <a:schemeClr val="tx2"/>
                </a:solidFill>
              </a:defRPr>
            </a:lvl1pPr>
            <a:lvl2pPr>
              <a:buClr>
                <a:schemeClr val="accent5"/>
              </a:buClr>
              <a:defRPr>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628900" indent="-342900">
              <a:buClr>
                <a:schemeClr val="accent2"/>
              </a:buClr>
              <a:buFont typeface="Arial"/>
              <a:buChar char="•"/>
              <a:defRPr>
                <a:solidFill>
                  <a:schemeClr val="tx2"/>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a:off x="8426450" y="273050"/>
            <a:ext cx="469901" cy="469900"/>
            <a:chOff x="838199" y="2743200"/>
            <a:chExt cx="1193801" cy="1193799"/>
          </a:xfrm>
          <a:solidFill>
            <a:srgbClr val="D3D3D3"/>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29329906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with Dark Red Bar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286000" indent="0">
              <a:buClr>
                <a:schemeClr val="accent5"/>
              </a:buClr>
              <a:buFont typeface="Arial"/>
              <a:buNone/>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endParaRPr lang="en-US" dirty="0" smtClean="0"/>
          </a:p>
          <a:p>
            <a:pPr lvl="5"/>
            <a:endParaRPr lang="en-US" dirty="0" smtClean="0"/>
          </a:p>
        </p:txBody>
      </p:sp>
      <p:sp>
        <p:nvSpPr>
          <p:cNvPr id="4" name="Content Placeholder 3"/>
          <p:cNvSpPr>
            <a:spLocks noGrp="1"/>
          </p:cNvSpPr>
          <p:nvPr>
            <p:ph sz="half" idx="2"/>
          </p:nvPr>
        </p:nvSpPr>
        <p:spPr>
          <a:xfrm>
            <a:off x="4648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286000" indent="0">
              <a:buClr>
                <a:schemeClr val="accent2"/>
              </a:buClr>
              <a:buFont typeface="Arial"/>
              <a:buNone/>
              <a:defRPr sz="1800">
                <a:solidFill>
                  <a:schemeClr val="tx2"/>
                </a:solidFill>
              </a:defRPr>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9" name="Rectangle 28"/>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8426450" y="273050"/>
            <a:ext cx="469901" cy="469900"/>
            <a:chOff x="838199" y="2743200"/>
            <a:chExt cx="1193801" cy="1193799"/>
          </a:xfrm>
          <a:solidFill>
            <a:srgbClr val="D3D3D3"/>
          </a:solidFill>
        </p:grpSpPr>
        <p:sp>
          <p:nvSpPr>
            <p:cNvPr id="20" name="Rounded Rectangle 19"/>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9"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96353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808054" y="1420019"/>
            <a:ext cx="6037496" cy="1102519"/>
          </a:xfrm>
        </p:spPr>
        <p:txBody>
          <a:bodyPr>
            <a:normAutofit/>
          </a:bodyPr>
          <a:lstStyle>
            <a:lvl1pPr algn="l">
              <a:defRPr sz="4000" b="1">
                <a:solidFill>
                  <a:schemeClr val="tx2"/>
                </a:solidFill>
              </a:defRPr>
            </a:lvl1pPr>
          </a:lstStyle>
          <a:p>
            <a:r>
              <a:rPr lang="en-US" dirty="0" smtClean="0"/>
              <a:t>Title here</a:t>
            </a:r>
            <a:endParaRPr lang="en-US" dirty="0"/>
          </a:p>
        </p:txBody>
      </p:sp>
      <p:sp>
        <p:nvSpPr>
          <p:cNvPr id="9" name="Subtitle 2"/>
          <p:cNvSpPr>
            <a:spLocks noGrp="1"/>
          </p:cNvSpPr>
          <p:nvPr>
            <p:ph type="subTitle" idx="1" hasCustomPrompt="1"/>
          </p:nvPr>
        </p:nvSpPr>
        <p:spPr>
          <a:xfrm>
            <a:off x="2808054" y="2241550"/>
            <a:ext cx="6208946" cy="5334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1916" y="1701800"/>
            <a:ext cx="1847088" cy="1847088"/>
          </a:xfrm>
          <a:prstGeom prst="rect">
            <a:avLst/>
          </a:prstGeom>
        </p:spPr>
      </p:pic>
      <p:pic>
        <p:nvPicPr>
          <p:cNvPr id="12" name="Picture 11" descr="CSG Color CMYK.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Tree>
    <p:extLst>
      <p:ext uri="{BB962C8B-B14F-4D97-AF65-F5344CB8AC3E}">
        <p14:creationId xmlns:p14="http://schemas.microsoft.com/office/powerpoint/2010/main" val="138312572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2215655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1">
    <p:spTree>
      <p:nvGrpSpPr>
        <p:cNvPr id="1" name=""/>
        <p:cNvGrpSpPr/>
        <p:nvPr/>
      </p:nvGrpSpPr>
      <p:grpSpPr>
        <a:xfrm>
          <a:off x="0" y="0"/>
          <a:ext cx="0" cy="0"/>
          <a:chOff x="0" y="0"/>
          <a:chExt cx="0" cy="0"/>
        </a:xfrm>
      </p:grpSpPr>
      <p:pic>
        <p:nvPicPr>
          <p:cNvPr id="9" name="Picture 8" descr="small-squares-gre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10" name="Rectangle 9"/>
          <p:cNvSpPr/>
          <p:nvPr userDrawn="1"/>
        </p:nvSpPr>
        <p:spPr>
          <a:xfrm>
            <a:off x="2709" y="3987010"/>
            <a:ext cx="9141291" cy="115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SG Color CMYK.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
        <p:nvSpPr>
          <p:cNvPr id="13" name="TextBox 12"/>
          <p:cNvSpPr txBox="1"/>
          <p:nvPr userDrawn="1"/>
        </p:nvSpPr>
        <p:spPr>
          <a:xfrm>
            <a:off x="258239" y="4210025"/>
            <a:ext cx="1544012" cy="531299"/>
          </a:xfrm>
          <a:prstGeom prst="rect">
            <a:avLst/>
          </a:prstGeom>
          <a:noFill/>
        </p:spPr>
        <p:txBody>
          <a:bodyPr wrap="none" rtlCol="0">
            <a:spAutoFit/>
          </a:bodyPr>
          <a:lstStyle/>
          <a:p>
            <a:pPr>
              <a:lnSpc>
                <a:spcPct val="90000"/>
              </a:lnSpc>
            </a:pPr>
            <a:r>
              <a:rPr lang="en-US" sz="1050" b="1" dirty="0" smtClean="0">
                <a:solidFill>
                  <a:srgbClr val="4B4B4D"/>
                </a:solidFill>
              </a:rPr>
              <a:t>Corporate Headquarters</a:t>
            </a:r>
          </a:p>
          <a:p>
            <a:pPr>
              <a:lnSpc>
                <a:spcPct val="90000"/>
              </a:lnSpc>
            </a:pPr>
            <a:r>
              <a:rPr lang="en-US" sz="1050" dirty="0" smtClean="0">
                <a:solidFill>
                  <a:srgbClr val="4B4B4D"/>
                </a:solidFill>
              </a:rPr>
              <a:t>9555 Maroon Circle</a:t>
            </a:r>
          </a:p>
          <a:p>
            <a:pPr>
              <a:lnSpc>
                <a:spcPct val="90000"/>
              </a:lnSpc>
            </a:pPr>
            <a:r>
              <a:rPr lang="en-US" sz="1050" dirty="0" smtClean="0">
                <a:solidFill>
                  <a:srgbClr val="4B4B4D"/>
                </a:solidFill>
              </a:rPr>
              <a:t>Englewood,</a:t>
            </a:r>
            <a:r>
              <a:rPr lang="en-US" sz="1050" baseline="0" dirty="0" smtClean="0">
                <a:solidFill>
                  <a:srgbClr val="4B4B4D"/>
                </a:solidFill>
              </a:rPr>
              <a:t> CO 80112</a:t>
            </a:r>
            <a:endParaRPr lang="en-US" sz="1050" dirty="0">
              <a:solidFill>
                <a:srgbClr val="4B4B4D"/>
              </a:solidFill>
            </a:endParaRPr>
          </a:p>
        </p:txBody>
      </p:sp>
      <p:sp>
        <p:nvSpPr>
          <p:cNvPr id="16" name="TextBox 15"/>
          <p:cNvSpPr txBox="1"/>
          <p:nvPr userDrawn="1"/>
        </p:nvSpPr>
        <p:spPr>
          <a:xfrm>
            <a:off x="2108202" y="4350435"/>
            <a:ext cx="1228024" cy="385875"/>
          </a:xfrm>
          <a:prstGeom prst="rect">
            <a:avLst/>
          </a:prstGeom>
          <a:noFill/>
        </p:spPr>
        <p:txBody>
          <a:bodyPr wrap="none" rtlCol="0">
            <a:spAutoFit/>
          </a:bodyPr>
          <a:lstStyle/>
          <a:p>
            <a:pPr>
              <a:lnSpc>
                <a:spcPct val="90000"/>
              </a:lnSpc>
            </a:pPr>
            <a:r>
              <a:rPr lang="en-US" sz="1050" b="0" dirty="0" smtClean="0">
                <a:solidFill>
                  <a:srgbClr val="4B4B4D"/>
                </a:solidFill>
              </a:rPr>
              <a:t>T: +1</a:t>
            </a:r>
            <a:r>
              <a:rPr lang="en-US" sz="1050" b="0" baseline="0" dirty="0" smtClean="0">
                <a:solidFill>
                  <a:srgbClr val="4B4B4D"/>
                </a:solidFill>
              </a:rPr>
              <a:t> 303 200 2000</a:t>
            </a:r>
          </a:p>
          <a:p>
            <a:pPr>
              <a:lnSpc>
                <a:spcPct val="90000"/>
              </a:lnSpc>
            </a:pPr>
            <a:r>
              <a:rPr lang="en-US" sz="1050" b="0" baseline="0" dirty="0" smtClean="0">
                <a:solidFill>
                  <a:srgbClr val="4B4B4D"/>
                </a:solidFill>
              </a:rPr>
              <a:t>F: +1 303 200 3333</a:t>
            </a:r>
            <a:endParaRPr lang="en-US" sz="1050" b="0" dirty="0">
              <a:solidFill>
                <a:srgbClr val="4B4B4D"/>
              </a:solidFill>
            </a:endParaRPr>
          </a:p>
        </p:txBody>
      </p:sp>
      <p:sp>
        <p:nvSpPr>
          <p:cNvPr id="8" name="Text Placeholder 3"/>
          <p:cNvSpPr>
            <a:spLocks noGrp="1"/>
          </p:cNvSpPr>
          <p:nvPr>
            <p:ph type="body" sz="quarter" idx="10" hasCustomPrompt="1"/>
          </p:nvPr>
        </p:nvSpPr>
        <p:spPr>
          <a:xfrm>
            <a:off x="1801813" y="1657350"/>
            <a:ext cx="4370387" cy="533400"/>
          </a:xfrm>
        </p:spPr>
        <p:txBody>
          <a:bodyPr>
            <a:noAutofit/>
          </a:bodyPr>
          <a:lstStyle>
            <a:lvl1pPr marL="0" indent="0">
              <a:buNone/>
              <a:defRPr sz="3200" b="1">
                <a:solidFill>
                  <a:schemeClr val="tx2"/>
                </a:solidFill>
              </a:defRPr>
            </a:lvl1pPr>
          </a:lstStyle>
          <a:p>
            <a:pPr lvl="0"/>
            <a:r>
              <a:rPr lang="en-US" dirty="0" smtClean="0"/>
              <a:t>Enter text here</a:t>
            </a:r>
          </a:p>
        </p:txBody>
      </p:sp>
      <p:sp>
        <p:nvSpPr>
          <p:cNvPr id="12"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tx1">
                    <a:tint val="75000"/>
                  </a:schemeClr>
                </a:solidFill>
                <a:effectLst/>
                <a:latin typeface="+mn-lt"/>
                <a:ea typeface="+mn-ea"/>
                <a:cs typeface="+mn-cs"/>
              </a:rPr>
              <a:t> </a:t>
            </a:r>
            <a:r>
              <a:rPr lang="en-US" sz="800" kern="1200" dirty="0" smtClean="0">
                <a:solidFill>
                  <a:schemeClr val="tx1">
                    <a:tint val="75000"/>
                  </a:schemeClr>
                </a:solidFill>
                <a:effectLst/>
                <a:latin typeface="+mn-lt"/>
                <a:ea typeface="+mn-ea"/>
                <a:cs typeface="+mn-cs"/>
              </a:rPr>
              <a:t>CSG </a:t>
            </a:r>
            <a:r>
              <a:rPr lang="en-AU" sz="800" kern="1200" dirty="0" smtClean="0">
                <a:solidFill>
                  <a:schemeClr val="tx1">
                    <a:tint val="75000"/>
                  </a:schemeClr>
                </a:solidFill>
                <a:effectLst/>
                <a:latin typeface="+mn-lt"/>
                <a:ea typeface="+mn-ea"/>
                <a:cs typeface="+mn-cs"/>
              </a:rPr>
              <a:t>International Confidential and Proprietary Information</a:t>
            </a:r>
            <a:r>
              <a:rPr lang="en-US" sz="800" kern="1200" baseline="0" dirty="0" smtClean="0">
                <a:solidFill>
                  <a:schemeClr val="tx1">
                    <a:tint val="75000"/>
                  </a:schemeClr>
                </a:solidFill>
                <a:effectLst/>
                <a:latin typeface="+mn-lt"/>
                <a:ea typeface="+mn-ea"/>
                <a:cs typeface="+mn-cs"/>
              </a:rPr>
              <a:t>                            </a:t>
            </a:r>
            <a:r>
              <a:rPr lang="en-AU" sz="800" b="0" kern="1200" dirty="0" smtClean="0">
                <a:solidFill>
                  <a:schemeClr val="tx1">
                    <a:tint val="75000"/>
                  </a:schemeClr>
                </a:solidFill>
                <a:latin typeface="+mn-lt"/>
                <a:ea typeface="+mn-ea"/>
                <a:cs typeface="+mn-cs"/>
              </a:rPr>
              <a:t>Copyright</a:t>
            </a:r>
            <a:r>
              <a:rPr lang="en-AU" sz="800" kern="1200" dirty="0" smtClean="0">
                <a:solidFill>
                  <a:schemeClr val="tx1">
                    <a:tint val="75000"/>
                  </a:schemeClr>
                </a:solidFill>
                <a:latin typeface="+mn-lt"/>
                <a:ea typeface="+mn-ea"/>
                <a:cs typeface="+mn-cs"/>
              </a:rPr>
              <a:t> © 2015 CSG Systems International, Inc. and/or its affiliates (“CSG International”). All rights reserved.</a:t>
            </a:r>
            <a:endParaRPr lang="en-AU" sz="80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6880634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3987010"/>
            <a:ext cx="9147641" cy="11564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258239" y="4210025"/>
            <a:ext cx="1544012" cy="531299"/>
          </a:xfrm>
          <a:prstGeom prst="rect">
            <a:avLst/>
          </a:prstGeom>
          <a:noFill/>
        </p:spPr>
        <p:txBody>
          <a:bodyPr wrap="none" rtlCol="0">
            <a:spAutoFit/>
          </a:bodyPr>
          <a:lstStyle/>
          <a:p>
            <a:pPr>
              <a:lnSpc>
                <a:spcPct val="90000"/>
              </a:lnSpc>
            </a:pPr>
            <a:r>
              <a:rPr lang="en-US" sz="1050" b="1" dirty="0" smtClean="0">
                <a:solidFill>
                  <a:schemeClr val="bg1"/>
                </a:solidFill>
              </a:rPr>
              <a:t>Corporate Headquarters</a:t>
            </a:r>
          </a:p>
          <a:p>
            <a:pPr>
              <a:lnSpc>
                <a:spcPct val="90000"/>
              </a:lnSpc>
            </a:pPr>
            <a:r>
              <a:rPr lang="en-US" sz="1050" dirty="0" smtClean="0">
                <a:solidFill>
                  <a:schemeClr val="bg1"/>
                </a:solidFill>
              </a:rPr>
              <a:t>9555 Maroon Circle</a:t>
            </a:r>
          </a:p>
          <a:p>
            <a:pPr>
              <a:lnSpc>
                <a:spcPct val="90000"/>
              </a:lnSpc>
            </a:pPr>
            <a:r>
              <a:rPr lang="en-US" sz="1050" dirty="0" smtClean="0">
                <a:solidFill>
                  <a:schemeClr val="bg1"/>
                </a:solidFill>
              </a:rPr>
              <a:t>Englewood,</a:t>
            </a:r>
            <a:r>
              <a:rPr lang="en-US" sz="1050" baseline="0" dirty="0" smtClean="0">
                <a:solidFill>
                  <a:schemeClr val="bg1"/>
                </a:solidFill>
              </a:rPr>
              <a:t> CO 80112</a:t>
            </a:r>
            <a:endParaRPr lang="en-US" sz="1050" dirty="0">
              <a:solidFill>
                <a:schemeClr val="bg1"/>
              </a:solidFill>
            </a:endParaRPr>
          </a:p>
        </p:txBody>
      </p:sp>
      <p:sp>
        <p:nvSpPr>
          <p:cNvPr id="16" name="TextBox 15"/>
          <p:cNvSpPr txBox="1"/>
          <p:nvPr userDrawn="1"/>
        </p:nvSpPr>
        <p:spPr>
          <a:xfrm>
            <a:off x="2108202" y="4350435"/>
            <a:ext cx="1228024" cy="385875"/>
          </a:xfrm>
          <a:prstGeom prst="rect">
            <a:avLst/>
          </a:prstGeom>
          <a:noFill/>
        </p:spPr>
        <p:txBody>
          <a:bodyPr wrap="none" rtlCol="0">
            <a:spAutoFit/>
          </a:bodyPr>
          <a:lstStyle/>
          <a:p>
            <a:pPr>
              <a:lnSpc>
                <a:spcPct val="90000"/>
              </a:lnSpc>
            </a:pPr>
            <a:r>
              <a:rPr lang="en-US" sz="1050" b="0" dirty="0" smtClean="0">
                <a:solidFill>
                  <a:srgbClr val="FFFFFF"/>
                </a:solidFill>
              </a:rPr>
              <a:t>T: +1</a:t>
            </a:r>
            <a:r>
              <a:rPr lang="en-US" sz="1050" b="0" baseline="0" dirty="0" smtClean="0">
                <a:solidFill>
                  <a:srgbClr val="FFFFFF"/>
                </a:solidFill>
              </a:rPr>
              <a:t> 303 200 2000</a:t>
            </a:r>
          </a:p>
          <a:p>
            <a:pPr>
              <a:lnSpc>
                <a:spcPct val="90000"/>
              </a:lnSpc>
            </a:pPr>
            <a:r>
              <a:rPr lang="en-US" sz="1050" b="0" baseline="0" dirty="0" smtClean="0">
                <a:solidFill>
                  <a:srgbClr val="FFFFFF"/>
                </a:solidFill>
              </a:rPr>
              <a:t>F: +1 303 200 3333</a:t>
            </a:r>
            <a:endParaRPr lang="en-US" sz="1050" b="0" dirty="0">
              <a:solidFill>
                <a:srgbClr val="FFFFFF"/>
              </a:solidFill>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5335" y="4248150"/>
            <a:ext cx="1327149" cy="594632"/>
          </a:xfrm>
          <a:prstGeom prst="rect">
            <a:avLst/>
          </a:prstGeom>
        </p:spPr>
      </p:pic>
      <p:sp>
        <p:nvSpPr>
          <p:cNvPr id="4" name="Text Placeholder 3"/>
          <p:cNvSpPr>
            <a:spLocks noGrp="1"/>
          </p:cNvSpPr>
          <p:nvPr>
            <p:ph type="body" sz="quarter" idx="10" hasCustomPrompt="1"/>
          </p:nvPr>
        </p:nvSpPr>
        <p:spPr>
          <a:xfrm>
            <a:off x="1801813" y="1657350"/>
            <a:ext cx="4370387" cy="533400"/>
          </a:xfrm>
        </p:spPr>
        <p:txBody>
          <a:bodyPr>
            <a:noAutofit/>
          </a:bodyPr>
          <a:lstStyle>
            <a:lvl1pPr marL="0" indent="0">
              <a:buNone/>
              <a:defRPr sz="3200" b="1">
                <a:solidFill>
                  <a:schemeClr val="tx2"/>
                </a:solidFill>
              </a:defRPr>
            </a:lvl1pPr>
          </a:lstStyle>
          <a:p>
            <a:pPr lvl="0"/>
            <a:r>
              <a:rPr lang="en-US" dirty="0" smtClean="0"/>
              <a:t>Enter text here</a:t>
            </a:r>
          </a:p>
        </p:txBody>
      </p:sp>
      <p:sp>
        <p:nvSpPr>
          <p:cNvPr id="9"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bg2"/>
                </a:solidFill>
                <a:effectLst/>
                <a:latin typeface="+mn-lt"/>
                <a:ea typeface="+mn-ea"/>
                <a:cs typeface="+mn-cs"/>
              </a:rPr>
              <a:t> </a:t>
            </a:r>
            <a:r>
              <a:rPr lang="en-US" sz="800" kern="1200" dirty="0" smtClean="0">
                <a:solidFill>
                  <a:schemeClr val="bg2"/>
                </a:solidFill>
                <a:effectLst/>
                <a:latin typeface="+mn-lt"/>
                <a:ea typeface="+mn-ea"/>
                <a:cs typeface="+mn-cs"/>
              </a:rPr>
              <a:t>CSG </a:t>
            </a:r>
            <a:r>
              <a:rPr lang="en-AU" sz="800" kern="1200" dirty="0" smtClean="0">
                <a:solidFill>
                  <a:schemeClr val="bg2"/>
                </a:solidFill>
                <a:effectLst/>
                <a:latin typeface="+mn-lt"/>
                <a:ea typeface="+mn-ea"/>
                <a:cs typeface="+mn-cs"/>
              </a:rPr>
              <a:t>International Confidential and Proprietary Information</a:t>
            </a:r>
            <a:r>
              <a:rPr lang="en-US" sz="800" kern="1200" baseline="0" dirty="0" smtClean="0">
                <a:solidFill>
                  <a:schemeClr val="bg2"/>
                </a:solidFill>
                <a:effectLst/>
                <a:latin typeface="+mn-lt"/>
                <a:ea typeface="+mn-ea"/>
                <a:cs typeface="+mn-cs"/>
              </a:rPr>
              <a:t>                            </a:t>
            </a:r>
            <a:r>
              <a:rPr lang="en-AU" sz="800" b="0" kern="1200" dirty="0" smtClean="0">
                <a:solidFill>
                  <a:schemeClr val="bg2"/>
                </a:solidFill>
                <a:latin typeface="+mn-lt"/>
                <a:ea typeface="+mn-ea"/>
                <a:cs typeface="+mn-cs"/>
              </a:rPr>
              <a:t>Copyright</a:t>
            </a:r>
            <a:r>
              <a:rPr lang="en-AU" sz="800" kern="1200" dirty="0" smtClean="0">
                <a:solidFill>
                  <a:schemeClr val="bg2"/>
                </a:solidFill>
                <a:latin typeface="+mn-lt"/>
                <a:ea typeface="+mn-ea"/>
                <a:cs typeface="+mn-cs"/>
              </a:rPr>
              <a:t> © 2015 CSG Systems International, Inc. and/or its affiliates (“CSG International”). All rights reserved.</a:t>
            </a:r>
            <a:endParaRPr lang="en-AU" sz="800" kern="1200" dirty="0">
              <a:solidFill>
                <a:schemeClr val="bg2"/>
              </a:solidFill>
              <a:latin typeface="+mn-lt"/>
              <a:ea typeface="+mn-ea"/>
              <a:cs typeface="+mn-cs"/>
            </a:endParaRPr>
          </a:p>
        </p:txBody>
      </p:sp>
    </p:spTree>
    <p:extLst>
      <p:ext uri="{BB962C8B-B14F-4D97-AF65-F5344CB8AC3E}">
        <p14:creationId xmlns:p14="http://schemas.microsoft.com/office/powerpoint/2010/main" val="483009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459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Cover_A">
    <p:spTree>
      <p:nvGrpSpPr>
        <p:cNvPr id="1" name=""/>
        <p:cNvGrpSpPr/>
        <p:nvPr/>
      </p:nvGrpSpPr>
      <p:grpSpPr>
        <a:xfrm>
          <a:off x="0" y="0"/>
          <a:ext cx="0" cy="0"/>
          <a:chOff x="0" y="0"/>
          <a:chExt cx="0" cy="0"/>
        </a:xfrm>
      </p:grpSpPr>
      <p:sp>
        <p:nvSpPr>
          <p:cNvPr id="5" name="Rectangle 4"/>
          <p:cNvSpPr/>
          <p:nvPr userDrawn="1"/>
        </p:nvSpPr>
        <p:spPr>
          <a:xfrm>
            <a:off x="0" y="114300"/>
            <a:ext cx="89916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2857500"/>
            <a:ext cx="2971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Z:\Clients\CSG\Assets (2011 Rebrand)\5.20-11-CSG Logos\PNG\csg_rgb.png"/>
          <p:cNvPicPr>
            <a:picLocks noChangeAspect="1" noChangeArrowheads="1"/>
          </p:cNvPicPr>
          <p:nvPr userDrawn="1"/>
        </p:nvPicPr>
        <p:blipFill>
          <a:blip r:embed="rId2" cstate="print"/>
          <a:srcRect/>
          <a:stretch>
            <a:fillRect/>
          </a:stretch>
        </p:blipFill>
        <p:spPr bwMode="auto">
          <a:xfrm>
            <a:off x="7543800" y="247279"/>
            <a:ext cx="1143000" cy="381372"/>
          </a:xfrm>
          <a:prstGeom prst="rect">
            <a:avLst/>
          </a:prstGeom>
          <a:noFill/>
        </p:spPr>
      </p:pic>
      <p:sp>
        <p:nvSpPr>
          <p:cNvPr id="91" name="Title 90"/>
          <p:cNvSpPr>
            <a:spLocks noGrp="1"/>
          </p:cNvSpPr>
          <p:nvPr>
            <p:ph type="title"/>
          </p:nvPr>
        </p:nvSpPr>
        <p:spPr>
          <a:xfrm>
            <a:off x="3124200" y="1314450"/>
            <a:ext cx="4495800" cy="800100"/>
          </a:xfrm>
        </p:spPr>
        <p:txBody>
          <a:bodyPr/>
          <a:lstStyle>
            <a:lvl1pPr>
              <a:defRPr b="1"/>
            </a:lvl1pPr>
          </a:lstStyle>
          <a:p>
            <a:r>
              <a:rPr lang="en-US" smtClean="0"/>
              <a:t>Click to edit Master title style</a:t>
            </a:r>
            <a:endParaRPr lang="en-US" dirty="0"/>
          </a:p>
        </p:txBody>
      </p:sp>
      <p:pic>
        <p:nvPicPr>
          <p:cNvPr id="8" name="Picture 7" descr="Red_Section.PNG"/>
          <p:cNvPicPr>
            <a:picLocks noChangeAspect="1"/>
          </p:cNvPicPr>
          <p:nvPr userDrawn="1"/>
        </p:nvPicPr>
        <p:blipFill>
          <a:blip r:embed="rId3" cstate="print"/>
          <a:stretch>
            <a:fillRect/>
          </a:stretch>
        </p:blipFill>
        <p:spPr>
          <a:xfrm>
            <a:off x="1143000" y="0"/>
            <a:ext cx="1894974" cy="5143500"/>
          </a:xfrm>
          <a:prstGeom prst="rect">
            <a:avLst/>
          </a:prstGeom>
        </p:spPr>
      </p:pic>
    </p:spTree>
    <p:extLst>
      <p:ext uri="{BB962C8B-B14F-4D97-AF65-F5344CB8AC3E}">
        <p14:creationId xmlns:p14="http://schemas.microsoft.com/office/powerpoint/2010/main" val="94931326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Cover_B">
    <p:spTree>
      <p:nvGrpSpPr>
        <p:cNvPr id="1" name=""/>
        <p:cNvGrpSpPr/>
        <p:nvPr/>
      </p:nvGrpSpPr>
      <p:grpSpPr>
        <a:xfrm>
          <a:off x="0" y="0"/>
          <a:ext cx="0" cy="0"/>
          <a:chOff x="0" y="0"/>
          <a:chExt cx="0" cy="0"/>
        </a:xfrm>
      </p:grpSpPr>
      <p:sp>
        <p:nvSpPr>
          <p:cNvPr id="5" name="Rectangle 4"/>
          <p:cNvSpPr/>
          <p:nvPr userDrawn="1"/>
        </p:nvSpPr>
        <p:spPr>
          <a:xfrm>
            <a:off x="0" y="114300"/>
            <a:ext cx="89916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2857500"/>
            <a:ext cx="2971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Z:\Clients\CSG\Assets (2011 Rebrand)\5.20-11-CSG Logos\PNG\csg_rgb.png"/>
          <p:cNvPicPr>
            <a:picLocks noChangeAspect="1" noChangeArrowheads="1"/>
          </p:cNvPicPr>
          <p:nvPr userDrawn="1"/>
        </p:nvPicPr>
        <p:blipFill>
          <a:blip r:embed="rId2" cstate="print"/>
          <a:srcRect/>
          <a:stretch>
            <a:fillRect/>
          </a:stretch>
        </p:blipFill>
        <p:spPr bwMode="auto">
          <a:xfrm>
            <a:off x="7543800" y="247279"/>
            <a:ext cx="1143000" cy="381372"/>
          </a:xfrm>
          <a:prstGeom prst="rect">
            <a:avLst/>
          </a:prstGeom>
          <a:noFill/>
        </p:spPr>
      </p:pic>
      <p:sp>
        <p:nvSpPr>
          <p:cNvPr id="51" name="Title 50"/>
          <p:cNvSpPr>
            <a:spLocks noGrp="1"/>
          </p:cNvSpPr>
          <p:nvPr>
            <p:ph type="title"/>
          </p:nvPr>
        </p:nvSpPr>
        <p:spPr>
          <a:xfrm>
            <a:off x="3124200" y="1314450"/>
            <a:ext cx="4495800" cy="800100"/>
          </a:xfrm>
        </p:spPr>
        <p:txBody>
          <a:bodyPr/>
          <a:lstStyle>
            <a:lvl1pPr>
              <a:defRPr b="1"/>
            </a:lvl1pPr>
          </a:lstStyle>
          <a:p>
            <a:r>
              <a:rPr lang="en-US" smtClean="0"/>
              <a:t>Click to edit Master title style</a:t>
            </a:r>
            <a:endParaRPr lang="en-US" dirty="0"/>
          </a:p>
        </p:txBody>
      </p:sp>
      <p:pic>
        <p:nvPicPr>
          <p:cNvPr id="8" name="Picture 7" descr="Blue_Section.PNG"/>
          <p:cNvPicPr>
            <a:picLocks noChangeAspect="1"/>
          </p:cNvPicPr>
          <p:nvPr userDrawn="1"/>
        </p:nvPicPr>
        <p:blipFill>
          <a:blip r:embed="rId3" cstate="print"/>
          <a:stretch>
            <a:fillRect/>
          </a:stretch>
        </p:blipFill>
        <p:spPr>
          <a:xfrm>
            <a:off x="1143000" y="0"/>
            <a:ext cx="1894974" cy="5143500"/>
          </a:xfrm>
          <a:prstGeom prst="rect">
            <a:avLst/>
          </a:prstGeom>
        </p:spPr>
      </p:pic>
    </p:spTree>
    <p:extLst>
      <p:ext uri="{BB962C8B-B14F-4D97-AF65-F5344CB8AC3E}">
        <p14:creationId xmlns:p14="http://schemas.microsoft.com/office/powerpoint/2010/main" val="53785119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583416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05978"/>
            <a:ext cx="6248400" cy="536972"/>
          </a:xfrm>
        </p:spPr>
        <p:txBody>
          <a:bodyPr>
            <a:normAutofit/>
          </a:bodyPr>
          <a:lstStyle>
            <a:lvl1pPr>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90600" y="1006078"/>
            <a:ext cx="7543800" cy="3394472"/>
          </a:xfrm>
        </p:spPr>
        <p:txBody>
          <a:bodyPr>
            <a:normAutofit/>
          </a:bodyPr>
          <a:lstStyle>
            <a:lvl1pPr>
              <a:buClr>
                <a:schemeClr val="accent1"/>
              </a:buClr>
              <a:buSzPct val="100000"/>
              <a:buFont typeface="Wingdings" pitchFamily="2" charset="2"/>
              <a:buChar char="§"/>
              <a:defRPr sz="1800" b="0">
                <a:solidFill>
                  <a:schemeClr val="tx1"/>
                </a:solidFill>
              </a:defRPr>
            </a:lvl1pPr>
            <a:lvl2pPr>
              <a:buClr>
                <a:schemeClr val="accent1"/>
              </a:buClr>
              <a:buSzPct val="100000"/>
              <a:buFont typeface="Arial" pitchFamily="34" charset="0"/>
              <a:buChar char="•"/>
              <a:defRPr sz="1500">
                <a:solidFill>
                  <a:schemeClr val="tx1"/>
                </a:solidFill>
              </a:defRPr>
            </a:lvl2pPr>
            <a:lvl3pPr>
              <a:buClr>
                <a:schemeClr val="accent1"/>
              </a:buClr>
              <a:buSzPct val="100000"/>
              <a:buFont typeface="Arial" pitchFamily="34" charset="0"/>
              <a:buChar char="-"/>
              <a:defRPr sz="1350">
                <a:solidFill>
                  <a:schemeClr val="tx1"/>
                </a:solidFill>
              </a:defRPr>
            </a:lvl3pPr>
            <a:lvl4pPr>
              <a:buClr>
                <a:schemeClr val="accent1"/>
              </a:buClr>
              <a:buSzPct val="100000"/>
              <a:buFont typeface="Calibri" pitchFamily="34" charset="0"/>
              <a:buChar char="›"/>
              <a:defRPr sz="1200">
                <a:solidFill>
                  <a:schemeClr val="tx1"/>
                </a:solidFill>
              </a:defRPr>
            </a:lvl4pPr>
            <a:lvl5pPr>
              <a:buClr>
                <a:schemeClr val="accent1"/>
              </a:buClr>
              <a:buSzPct val="100000"/>
              <a:buFont typeface="Courier New" pitchFamily="49" charset="0"/>
              <a:buChar char="o"/>
              <a:defRPr sz="12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72861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Gre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userDrawn="1">
            <p:ph type="ctrTitle" hasCustomPrompt="1"/>
          </p:nvPr>
        </p:nvSpPr>
        <p:spPr>
          <a:xfrm>
            <a:off x="0" y="2020888"/>
            <a:ext cx="9143998" cy="1101725"/>
          </a:xfrm>
        </p:spPr>
        <p:txBody>
          <a:bodyPr>
            <a:normAutofit/>
          </a:bodyPr>
          <a:lstStyle>
            <a:lvl1pPr>
              <a:defRPr sz="3200" b="1">
                <a:solidFill>
                  <a:srgbClr val="FFFFFF"/>
                </a:solidFill>
              </a:defRPr>
            </a:lvl1pPr>
          </a:lstStyle>
          <a:p>
            <a:r>
              <a:rPr lang="en-US" dirty="0" smtClean="0"/>
              <a:t>Slide divider title</a:t>
            </a:r>
            <a:endParaRPr lang="en-US" dirty="0"/>
          </a:p>
        </p:txBody>
      </p:sp>
      <p:pic>
        <p:nvPicPr>
          <p:cNvPr id="36" name="Pictur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3" name="Group 2"/>
          <p:cNvGrpSpPr/>
          <p:nvPr userDrawn="1"/>
        </p:nvGrpSpPr>
        <p:grpSpPr>
          <a:xfrm>
            <a:off x="8426450" y="273050"/>
            <a:ext cx="469901" cy="469900"/>
            <a:chOff x="838199" y="2743200"/>
            <a:chExt cx="1193801" cy="1193799"/>
          </a:xfrm>
          <a:solidFill>
            <a:srgbClr val="7E7E7E"/>
          </a:solidFill>
        </p:grpSpPr>
        <p:sp>
          <p:nvSpPr>
            <p:cNvPr id="2" name="Rounded Rectangle 1"/>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22418835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Dark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dirty="0" smtClean="0"/>
              <a:t>Slide divider title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4" name="Group 13"/>
          <p:cNvGrpSpPr/>
          <p:nvPr userDrawn="1"/>
        </p:nvGrpSpPr>
        <p:grpSpPr>
          <a:xfrm>
            <a:off x="8426450" y="273050"/>
            <a:ext cx="469901" cy="469900"/>
            <a:chOff x="838199" y="2743200"/>
            <a:chExt cx="1193801" cy="1193799"/>
          </a:xfrm>
          <a:solidFill>
            <a:srgbClr val="7E7E7E"/>
          </a:solidFill>
        </p:grpSpPr>
        <p:sp>
          <p:nvSpPr>
            <p:cNvPr id="15" name="Rounded Rectangle 14"/>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27443370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Bright Re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dirty="0" smtClean="0"/>
              <a:t>Slide divider title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1" name="Group 10"/>
          <p:cNvGrpSpPr/>
          <p:nvPr userDrawn="1"/>
        </p:nvGrpSpPr>
        <p:grpSpPr>
          <a:xfrm>
            <a:off x="8426450" y="273050"/>
            <a:ext cx="469901" cy="469900"/>
            <a:chOff x="838199" y="2743200"/>
            <a:chExt cx="1193801" cy="1193799"/>
          </a:xfrm>
          <a:solidFill>
            <a:schemeClr val="accent5"/>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3028518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Blu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dirty="0" smtClean="0"/>
              <a:t>Slide divider title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8" name="Group 17"/>
          <p:cNvGrpSpPr/>
          <p:nvPr userDrawn="1"/>
        </p:nvGrpSpPr>
        <p:grpSpPr>
          <a:xfrm>
            <a:off x="8426450" y="273050"/>
            <a:ext cx="469901" cy="469900"/>
            <a:chOff x="838199" y="2743200"/>
            <a:chExt cx="1193801" cy="1193799"/>
          </a:xfrm>
          <a:solidFill>
            <a:srgbClr val="7E7E7E"/>
          </a:solidFill>
        </p:grpSpPr>
        <p:sp>
          <p:nvSpPr>
            <p:cNvPr id="19" name="Rounded Rectangle 18"/>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937421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Warm Gre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dirty="0" smtClean="0"/>
              <a:t>Slide divider title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8" name="Group 17"/>
          <p:cNvGrpSpPr/>
          <p:nvPr userDrawn="1"/>
        </p:nvGrpSpPr>
        <p:grpSpPr>
          <a:xfrm>
            <a:off x="8426450" y="273050"/>
            <a:ext cx="469901" cy="469900"/>
            <a:chOff x="838199" y="2743200"/>
            <a:chExt cx="1193801" cy="1193799"/>
          </a:xfrm>
          <a:solidFill>
            <a:srgbClr val="7E7E7E"/>
          </a:solidFill>
        </p:grpSpPr>
        <p:sp>
          <p:nvSpPr>
            <p:cNvPr id="19" name="Rounded Rectangle 18"/>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7515264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quares and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33" name="Group 32"/>
          <p:cNvGrpSpPr/>
          <p:nvPr userDrawn="1"/>
        </p:nvGrpSpPr>
        <p:grpSpPr>
          <a:xfrm>
            <a:off x="8426450" y="273050"/>
            <a:ext cx="469901" cy="469900"/>
            <a:chOff x="838199" y="2743200"/>
            <a:chExt cx="1193801" cy="1193799"/>
          </a:xfrm>
          <a:solidFill>
            <a:srgbClr val="87878C"/>
          </a:solidFill>
        </p:grpSpPr>
        <p:sp>
          <p:nvSpPr>
            <p:cNvPr id="34" name="Rounded Rectangle 33"/>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6"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tx1">
                    <a:tint val="75000"/>
                  </a:schemeClr>
                </a:solidFill>
                <a:effectLst/>
                <a:latin typeface="+mn-lt"/>
                <a:ea typeface="+mn-ea"/>
                <a:cs typeface="+mn-cs"/>
              </a:rPr>
              <a:t> </a:t>
            </a:r>
            <a:r>
              <a:rPr lang="en-US" sz="800" kern="1200" dirty="0" smtClean="0">
                <a:solidFill>
                  <a:schemeClr val="tx1">
                    <a:tint val="75000"/>
                  </a:schemeClr>
                </a:solidFill>
                <a:effectLst/>
                <a:latin typeface="+mn-lt"/>
                <a:ea typeface="+mn-ea"/>
                <a:cs typeface="+mn-cs"/>
              </a:rPr>
              <a:t>CSG </a:t>
            </a:r>
            <a:r>
              <a:rPr lang="en-AU" sz="800" kern="1200" dirty="0" smtClean="0">
                <a:solidFill>
                  <a:schemeClr val="tx1">
                    <a:tint val="75000"/>
                  </a:schemeClr>
                </a:solidFill>
                <a:effectLst/>
                <a:latin typeface="+mn-lt"/>
                <a:ea typeface="+mn-ea"/>
                <a:cs typeface="+mn-cs"/>
              </a:rPr>
              <a:t>International Confidential and Proprietary Information</a:t>
            </a:r>
            <a:r>
              <a:rPr lang="en-US" sz="800" kern="1200" baseline="0" dirty="0" smtClean="0">
                <a:solidFill>
                  <a:schemeClr val="tx1">
                    <a:tint val="75000"/>
                  </a:schemeClr>
                </a:solidFill>
                <a:effectLst/>
                <a:latin typeface="+mn-lt"/>
                <a:ea typeface="+mn-ea"/>
                <a:cs typeface="+mn-cs"/>
              </a:rPr>
              <a:t>                            </a:t>
            </a:r>
            <a:r>
              <a:rPr lang="en-AU" sz="800" b="0" kern="1200" dirty="0" smtClean="0">
                <a:solidFill>
                  <a:schemeClr val="tx1">
                    <a:tint val="75000"/>
                  </a:schemeClr>
                </a:solidFill>
                <a:latin typeface="+mn-lt"/>
                <a:ea typeface="+mn-ea"/>
                <a:cs typeface="+mn-cs"/>
              </a:rPr>
              <a:t>Copyright</a:t>
            </a:r>
            <a:r>
              <a:rPr lang="en-AU" sz="800" kern="1200" dirty="0" smtClean="0">
                <a:solidFill>
                  <a:schemeClr val="tx1">
                    <a:tint val="75000"/>
                  </a:schemeClr>
                </a:solidFill>
                <a:latin typeface="+mn-lt"/>
                <a:ea typeface="+mn-ea"/>
                <a:cs typeface="+mn-cs"/>
              </a:rPr>
              <a:t> © 2015 CSG Systems International, Inc. and/or its affiliates (“CSG International”). All rights reserved.</a:t>
            </a:r>
            <a:endParaRPr lang="en-AU" sz="800" kern="1200" dirty="0">
              <a:solidFill>
                <a:schemeClr val="tx1">
                  <a:tint val="75000"/>
                </a:schemeClr>
              </a:solidFill>
              <a:latin typeface="+mn-lt"/>
              <a:ea typeface="+mn-ea"/>
              <a:cs typeface="+mn-cs"/>
            </a:endParaRPr>
          </a:p>
        </p:txBody>
      </p:sp>
      <p:sp>
        <p:nvSpPr>
          <p:cNvPr id="13"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0928623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quares and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Clr>
                <a:srgbClr val="E7161A"/>
              </a:buClr>
              <a:buFont typeface="Wingdings" charset="2"/>
              <a:buChar char="§"/>
              <a:defRPr>
                <a:solidFill>
                  <a:schemeClr val="tx2"/>
                </a:solidFill>
              </a:defRPr>
            </a:lvl1pPr>
            <a:lvl2pPr marL="742950" indent="-285750">
              <a:buClr>
                <a:srgbClr val="E7161A"/>
              </a:buClr>
              <a:buFont typeface="Arial"/>
              <a:buChar char="•"/>
              <a:defRPr>
                <a:solidFill>
                  <a:schemeClr val="tx2"/>
                </a:solidFill>
              </a:defRPr>
            </a:lvl2pPr>
            <a:lvl3pPr marL="1143000" indent="-228600">
              <a:buClr>
                <a:srgbClr val="E7161A"/>
              </a:buClr>
              <a:buFont typeface="Lucida Grande"/>
              <a:buChar char="-"/>
              <a:defRPr>
                <a:solidFill>
                  <a:schemeClr val="tx2"/>
                </a:solidFill>
              </a:defRPr>
            </a:lvl3pPr>
            <a:lvl4pPr marL="1600200" indent="-228600">
              <a:buClr>
                <a:srgbClr val="E7161A"/>
              </a:buClr>
              <a:buFont typeface="Lucida Grande"/>
              <a:buChar char="›"/>
              <a:defRPr>
                <a:solidFill>
                  <a:schemeClr val="tx2"/>
                </a:solidFill>
              </a:defRPr>
            </a:lvl4pPr>
            <a:lvl5pPr marL="2057400" indent="-228600">
              <a:buClr>
                <a:srgbClr val="E7161A"/>
              </a:buClr>
              <a:buFont typeface="Courier New"/>
              <a:buChar char="o"/>
              <a:defRPr>
                <a:solidFill>
                  <a:schemeClr val="tx2"/>
                </a:solidFill>
              </a:defRPr>
            </a:lvl5pPr>
            <a:lvl6pPr marL="2628900" indent="-342900">
              <a:buClr>
                <a:srgbClr val="E22123"/>
              </a:buClr>
              <a:buFont typeface="Arial"/>
              <a:buChar char="•"/>
              <a:defRPr>
                <a:solidFill>
                  <a:schemeClr val="tx2"/>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9"/>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7" name="Group 16"/>
          <p:cNvGrpSpPr/>
          <p:nvPr userDrawn="1"/>
        </p:nvGrpSpPr>
        <p:grpSpPr>
          <a:xfrm>
            <a:off x="8426450" y="273050"/>
            <a:ext cx="469901" cy="469900"/>
            <a:chOff x="838199" y="2743200"/>
            <a:chExt cx="1193801" cy="1193799"/>
          </a:xfrm>
          <a:solidFill>
            <a:srgbClr val="87878C"/>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5"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tx1">
                    <a:tint val="75000"/>
                  </a:schemeClr>
                </a:solidFill>
                <a:effectLst/>
                <a:latin typeface="+mn-lt"/>
                <a:ea typeface="+mn-ea"/>
                <a:cs typeface="+mn-cs"/>
              </a:rPr>
              <a:t> </a:t>
            </a:r>
            <a:r>
              <a:rPr lang="en-US" sz="800" kern="1200" dirty="0" smtClean="0">
                <a:solidFill>
                  <a:schemeClr val="tx1">
                    <a:tint val="75000"/>
                  </a:schemeClr>
                </a:solidFill>
                <a:effectLst/>
                <a:latin typeface="+mn-lt"/>
                <a:ea typeface="+mn-ea"/>
                <a:cs typeface="+mn-cs"/>
              </a:rPr>
              <a:t>CSG </a:t>
            </a:r>
            <a:r>
              <a:rPr lang="en-AU" sz="800" kern="1200" dirty="0" smtClean="0">
                <a:solidFill>
                  <a:schemeClr val="tx1">
                    <a:tint val="75000"/>
                  </a:schemeClr>
                </a:solidFill>
                <a:effectLst/>
                <a:latin typeface="+mn-lt"/>
                <a:ea typeface="+mn-ea"/>
                <a:cs typeface="+mn-cs"/>
              </a:rPr>
              <a:t>International Confidential and Proprietary Information</a:t>
            </a:r>
            <a:r>
              <a:rPr lang="en-US" sz="800" kern="1200" baseline="0" dirty="0" smtClean="0">
                <a:solidFill>
                  <a:schemeClr val="tx1">
                    <a:tint val="75000"/>
                  </a:schemeClr>
                </a:solidFill>
                <a:effectLst/>
                <a:latin typeface="+mn-lt"/>
                <a:ea typeface="+mn-ea"/>
                <a:cs typeface="+mn-cs"/>
              </a:rPr>
              <a:t>                            </a:t>
            </a:r>
            <a:r>
              <a:rPr lang="en-AU" sz="800" b="0" kern="1200" dirty="0" smtClean="0">
                <a:solidFill>
                  <a:schemeClr val="tx1">
                    <a:tint val="75000"/>
                  </a:schemeClr>
                </a:solidFill>
                <a:latin typeface="+mn-lt"/>
                <a:ea typeface="+mn-ea"/>
                <a:cs typeface="+mn-cs"/>
              </a:rPr>
              <a:t>Copyright</a:t>
            </a:r>
            <a:r>
              <a:rPr lang="en-AU" sz="800" kern="1200" dirty="0" smtClean="0">
                <a:solidFill>
                  <a:schemeClr val="tx1">
                    <a:tint val="75000"/>
                  </a:schemeClr>
                </a:solidFill>
                <a:latin typeface="+mn-lt"/>
                <a:ea typeface="+mn-ea"/>
                <a:cs typeface="+mn-cs"/>
              </a:rPr>
              <a:t> © 2015 CSG Systems International, Inc. and/or its affiliates (“CSG International”). All rights reserved.</a:t>
            </a:r>
            <a:endParaRPr lang="en-AU" sz="800" kern="1200" dirty="0">
              <a:solidFill>
                <a:schemeClr val="tx1">
                  <a:tint val="75000"/>
                </a:schemeClr>
              </a:solidFill>
              <a:latin typeface="+mn-lt"/>
              <a:ea typeface="+mn-ea"/>
              <a:cs typeface="+mn-cs"/>
            </a:endParaRPr>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15490491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tx1">
                    <a:tint val="75000"/>
                  </a:schemeClr>
                </a:solidFill>
                <a:effectLst/>
                <a:latin typeface="+mn-lt"/>
                <a:ea typeface="+mn-ea"/>
                <a:cs typeface="+mn-cs"/>
              </a:rPr>
              <a:t> </a:t>
            </a:r>
            <a:r>
              <a:rPr lang="en-US" sz="800" kern="1200" dirty="0" smtClean="0">
                <a:solidFill>
                  <a:schemeClr val="tx1">
                    <a:tint val="75000"/>
                  </a:schemeClr>
                </a:solidFill>
                <a:effectLst/>
                <a:latin typeface="+mn-lt"/>
                <a:ea typeface="+mn-ea"/>
                <a:cs typeface="+mn-cs"/>
              </a:rPr>
              <a:t>CSG </a:t>
            </a:r>
            <a:r>
              <a:rPr lang="en-AU" sz="800" kern="1200" dirty="0" smtClean="0">
                <a:solidFill>
                  <a:schemeClr val="tx1">
                    <a:tint val="75000"/>
                  </a:schemeClr>
                </a:solidFill>
                <a:effectLst/>
                <a:latin typeface="+mn-lt"/>
                <a:ea typeface="+mn-ea"/>
                <a:cs typeface="+mn-cs"/>
              </a:rPr>
              <a:t>International Confidential and Proprietary Information</a:t>
            </a:r>
            <a:r>
              <a:rPr lang="en-US" sz="800" kern="1200" baseline="0" dirty="0" smtClean="0">
                <a:solidFill>
                  <a:schemeClr val="tx1">
                    <a:tint val="75000"/>
                  </a:schemeClr>
                </a:solidFill>
                <a:effectLst/>
                <a:latin typeface="+mn-lt"/>
                <a:ea typeface="+mn-ea"/>
                <a:cs typeface="+mn-cs"/>
              </a:rPr>
              <a:t>                            </a:t>
            </a:r>
            <a:r>
              <a:rPr lang="en-AU" sz="800" b="0" kern="1200" dirty="0" smtClean="0">
                <a:solidFill>
                  <a:schemeClr val="tx1">
                    <a:tint val="75000"/>
                  </a:schemeClr>
                </a:solidFill>
                <a:latin typeface="+mn-lt"/>
                <a:ea typeface="+mn-ea"/>
                <a:cs typeface="+mn-cs"/>
              </a:rPr>
              <a:t>Copyright</a:t>
            </a:r>
            <a:r>
              <a:rPr lang="en-AU" sz="800" kern="1200" dirty="0" smtClean="0">
                <a:solidFill>
                  <a:schemeClr val="tx1">
                    <a:tint val="75000"/>
                  </a:schemeClr>
                </a:solidFill>
                <a:latin typeface="+mn-lt"/>
                <a:ea typeface="+mn-ea"/>
                <a:cs typeface="+mn-cs"/>
              </a:rPr>
              <a:t> © 2015 CSG Systems International, Inc. and/or its affiliates (“CSG International”). All rights reserved.</a:t>
            </a:r>
            <a:endParaRPr lang="en-AU" sz="800" kern="1200" dirty="0">
              <a:solidFill>
                <a:schemeClr val="tx1">
                  <a:tint val="75000"/>
                </a:schemeClr>
              </a:solidFill>
              <a:latin typeface="+mn-lt"/>
              <a:ea typeface="+mn-ea"/>
              <a:cs typeface="+mn-cs"/>
            </a:endParaRPr>
          </a:p>
        </p:txBody>
      </p:sp>
      <p:sp>
        <p:nvSpPr>
          <p:cNvPr id="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315185469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712" r:id="rId6"/>
    <p:sldLayoutId id="2147483713" r:id="rId7"/>
    <p:sldLayoutId id="2147483708" r:id="rId8"/>
    <p:sldLayoutId id="2147483695" r:id="rId9"/>
    <p:sldLayoutId id="2147483696" r:id="rId10"/>
    <p:sldLayoutId id="2147483709" r:id="rId11"/>
    <p:sldLayoutId id="2147483698" r:id="rId12"/>
    <p:sldLayoutId id="2147483699" r:id="rId13"/>
    <p:sldLayoutId id="2147483710" r:id="rId14"/>
    <p:sldLayoutId id="2147483701" r:id="rId15"/>
    <p:sldLayoutId id="2147483702" r:id="rId16"/>
    <p:sldLayoutId id="2147483711" r:id="rId17"/>
    <p:sldLayoutId id="2147483706" r:id="rId18"/>
    <p:sldLayoutId id="2147483707" r:id="rId19"/>
    <p:sldLayoutId id="2147483714" r:id="rId20"/>
    <p:sldLayoutId id="2147483704" r:id="rId21"/>
    <p:sldLayoutId id="2147483705" r:id="rId22"/>
    <p:sldLayoutId id="2147483715" r:id="rId23"/>
    <p:sldLayoutId id="2147483717" r:id="rId24"/>
    <p:sldLayoutId id="2147483719" r:id="rId25"/>
    <p:sldLayoutId id="2147483720" r:id="rId26"/>
    <p:sldLayoutId id="2147483721" r:id="rId27"/>
  </p:sldLayoutIdLst>
  <p:hf hdr="0" ftr="0" dt="0"/>
  <p:txStyles>
    <p:titleStyle>
      <a:lvl1pPr algn="ctr" defTabSz="457200" rtl="0" eaLnBrk="1" latinLnBrk="0" hangingPunct="1">
        <a:spcBef>
          <a:spcPct val="0"/>
        </a:spcBef>
        <a:buNone/>
        <a:defRPr sz="4400" kern="1200">
          <a:solidFill>
            <a:srgbClr val="3A3A3C"/>
          </a:solidFill>
          <a:latin typeface="+mj-lt"/>
          <a:ea typeface="+mj-ea"/>
          <a:cs typeface="+mj-cs"/>
        </a:defRPr>
      </a:lvl1pPr>
    </p:titleStyle>
    <p:bodyStyle>
      <a:lvl1pPr marL="342900" indent="-342900" algn="l" defTabSz="457200" rtl="0" eaLnBrk="1" latinLnBrk="0" hangingPunct="1">
        <a:spcBef>
          <a:spcPct val="20000"/>
        </a:spcBef>
        <a:buClr>
          <a:srgbClr val="E22123"/>
        </a:buClr>
        <a:buFont typeface="Wingdings" charset="2"/>
        <a:buChar char="§"/>
        <a:defRPr sz="2400" kern="1200">
          <a:solidFill>
            <a:schemeClr val="tx1"/>
          </a:solidFill>
          <a:latin typeface="+mn-lt"/>
          <a:ea typeface="+mn-ea"/>
          <a:cs typeface="+mn-cs"/>
        </a:defRPr>
      </a:lvl1pPr>
      <a:lvl2pPr marL="742950" indent="-285750" algn="l" defTabSz="457200" rtl="0" eaLnBrk="1" latinLnBrk="0" hangingPunct="1">
        <a:spcBef>
          <a:spcPct val="20000"/>
        </a:spcBef>
        <a:buClr>
          <a:srgbClr val="E22123"/>
        </a:buClr>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E22123"/>
        </a:buClr>
        <a:buFont typeface="Lucida Grande"/>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Clr>
          <a:srgbClr val="E22123"/>
        </a:buClr>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Clr>
          <a:srgbClr val="E22123"/>
        </a:buClr>
        <a:buFont typeface="Courier New"/>
        <a:buChar char="o"/>
        <a:defRPr sz="1600" kern="1200">
          <a:solidFill>
            <a:schemeClr val="tx1"/>
          </a:solidFill>
          <a:latin typeface="+mn-lt"/>
          <a:ea typeface="+mn-ea"/>
          <a:cs typeface="+mn-cs"/>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cott.prugh@csgi.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rica.morrison@csgi.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61.png"/><Relationship Id="rId5" Type="http://schemas.openxmlformats.org/officeDocument/2006/relationships/image" Target="../media/image50.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51.png"/><Relationship Id="rId12"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65.png"/><Relationship Id="rId10" Type="http://schemas.openxmlformats.org/officeDocument/2006/relationships/image" Target="../media/image66.png"/><Relationship Id="rId4" Type="http://schemas.openxmlformats.org/officeDocument/2006/relationships/image" Target="../media/image6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26.png"/><Relationship Id="rId3" Type="http://schemas.openxmlformats.org/officeDocument/2006/relationships/image" Target="../media/image17.wmf"/><Relationship Id="rId7" Type="http://schemas.openxmlformats.org/officeDocument/2006/relationships/image" Target="../media/image21.wmf"/><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0.wmf"/><Relationship Id="rId11" Type="http://schemas.openxmlformats.org/officeDocument/2006/relationships/image" Target="../media/image24.png"/><Relationship Id="rId5" Type="http://schemas.openxmlformats.org/officeDocument/2006/relationships/image" Target="../media/image19.wmf"/><Relationship Id="rId10" Type="http://schemas.openxmlformats.org/officeDocument/2006/relationships/hyperlink" Target="http://upload.wikimedia.org/wikipedia/en/b/b5/Eastlink_logo.svg" TargetMode="External"/><Relationship Id="rId4" Type="http://schemas.openxmlformats.org/officeDocument/2006/relationships/image" Target="../media/image18.wmf"/><Relationship Id="rId9"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2086" y="1707654"/>
            <a:ext cx="6301914" cy="432048"/>
          </a:xfrm>
        </p:spPr>
        <p:txBody>
          <a:bodyPr>
            <a:noAutofit/>
          </a:bodyPr>
          <a:lstStyle/>
          <a:p>
            <a:r>
              <a:rPr lang="en-US" sz="2800" dirty="0" smtClean="0"/>
              <a:t>Conway &amp; Taylor Meet the Strangler v2.0 </a:t>
            </a:r>
            <a:endParaRPr lang="en-US" sz="2800" dirty="0"/>
          </a:p>
        </p:txBody>
      </p:sp>
      <p:sp>
        <p:nvSpPr>
          <p:cNvPr id="3" name="Subtitle 2"/>
          <p:cNvSpPr>
            <a:spLocks noGrp="1"/>
          </p:cNvSpPr>
          <p:nvPr>
            <p:ph type="subTitle" idx="1"/>
          </p:nvPr>
        </p:nvSpPr>
        <p:spPr>
          <a:xfrm>
            <a:off x="2971566" y="2067694"/>
            <a:ext cx="6208946" cy="360040"/>
          </a:xfrm>
        </p:spPr>
        <p:txBody>
          <a:bodyPr>
            <a:normAutofit lnSpcReduction="10000"/>
          </a:bodyPr>
          <a:lstStyle/>
          <a:p>
            <a:r>
              <a:rPr lang="en-US" sz="1800" i="1" dirty="0" smtClean="0"/>
              <a:t>6+ Techniques to Further Flow &amp; DevOps in the Enterprise</a:t>
            </a:r>
            <a:endParaRPr lang="en-US" sz="1800" i="1" dirty="0"/>
          </a:p>
        </p:txBody>
      </p:sp>
      <p:sp>
        <p:nvSpPr>
          <p:cNvPr id="4" name="Subtitle 2"/>
          <p:cNvSpPr txBox="1">
            <a:spLocks/>
          </p:cNvSpPr>
          <p:nvPr/>
        </p:nvSpPr>
        <p:spPr>
          <a:xfrm>
            <a:off x="35496" y="4227934"/>
            <a:ext cx="6208946" cy="36004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E22123"/>
              </a:buClr>
              <a:buFont typeface="Wingdings" charset="2"/>
              <a:buNone/>
              <a:defRPr sz="2400" kern="1200">
                <a:solidFill>
                  <a:schemeClr val="tx2"/>
                </a:solidFill>
                <a:latin typeface="+mn-lt"/>
                <a:ea typeface="+mn-ea"/>
                <a:cs typeface="+mn-cs"/>
              </a:defRPr>
            </a:lvl1pPr>
            <a:lvl2pPr marL="457200" indent="0" algn="ctr" defTabSz="457200" rtl="0" eaLnBrk="1" latinLnBrk="0" hangingPunct="1">
              <a:spcBef>
                <a:spcPct val="20000"/>
              </a:spcBef>
              <a:buClr>
                <a:srgbClr val="E22123"/>
              </a:buClr>
              <a:buFont typeface="Arial"/>
              <a:buNone/>
              <a:defRPr sz="2000" kern="1200">
                <a:solidFill>
                  <a:schemeClr val="tx1">
                    <a:tint val="75000"/>
                  </a:schemeClr>
                </a:solidFill>
                <a:latin typeface="+mn-lt"/>
                <a:ea typeface="+mn-ea"/>
                <a:cs typeface="+mn-cs"/>
              </a:defRPr>
            </a:lvl2pPr>
            <a:lvl3pPr marL="914400" indent="0" algn="ctr" defTabSz="457200" rtl="0" eaLnBrk="1" latinLnBrk="0" hangingPunct="1">
              <a:spcBef>
                <a:spcPct val="20000"/>
              </a:spcBef>
              <a:buClr>
                <a:srgbClr val="E22123"/>
              </a:buClr>
              <a:buFont typeface="Lucida Grande"/>
              <a:buNone/>
              <a:defRPr sz="1800" kern="1200">
                <a:solidFill>
                  <a:schemeClr val="tx1">
                    <a:tint val="75000"/>
                  </a:schemeClr>
                </a:solidFill>
                <a:latin typeface="+mn-lt"/>
                <a:ea typeface="+mn-ea"/>
                <a:cs typeface="+mn-cs"/>
              </a:defRPr>
            </a:lvl3pPr>
            <a:lvl4pPr marL="1371600" indent="0" algn="ctr" defTabSz="457200" rtl="0" eaLnBrk="1" latinLnBrk="0" hangingPunct="1">
              <a:spcBef>
                <a:spcPct val="20000"/>
              </a:spcBef>
              <a:buClr>
                <a:srgbClr val="E22123"/>
              </a:buClr>
              <a:buFont typeface="Lucida Grande"/>
              <a:buNone/>
              <a:defRPr sz="1600" kern="1200">
                <a:solidFill>
                  <a:schemeClr val="tx1">
                    <a:tint val="75000"/>
                  </a:schemeClr>
                </a:solidFill>
                <a:latin typeface="+mn-lt"/>
                <a:ea typeface="+mn-ea"/>
                <a:cs typeface="+mn-cs"/>
              </a:defRPr>
            </a:lvl4pPr>
            <a:lvl5pPr marL="1828800" indent="0" algn="ctr" defTabSz="457200" rtl="0" eaLnBrk="1" latinLnBrk="0" hangingPunct="1">
              <a:spcBef>
                <a:spcPct val="20000"/>
              </a:spcBef>
              <a:buClr>
                <a:srgbClr val="E22123"/>
              </a:buClr>
              <a:buFont typeface="Courier New"/>
              <a:buNone/>
              <a:defRPr sz="1600" kern="1200">
                <a:solidFill>
                  <a:schemeClr val="tx1">
                    <a:tint val="75000"/>
                  </a:schemeClr>
                </a:solidFill>
                <a:latin typeface="+mn-lt"/>
                <a:ea typeface="+mn-ea"/>
                <a:cs typeface="+mn-cs"/>
              </a:defRPr>
            </a:lvl5pPr>
            <a:lvl6pPr marL="2286000" indent="0" algn="ctr" defTabSz="457200" rtl="0" eaLnBrk="1" latinLnBrk="0" hangingPunct="1">
              <a:spcBef>
                <a:spcPct val="20000"/>
              </a:spcBef>
              <a:buClr>
                <a:schemeClr val="accent1"/>
              </a:buClr>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000" b="1" i="1" dirty="0" smtClean="0"/>
              <a:t>Scott Prugh, Chief Architect &amp; VP Software Development, </a:t>
            </a:r>
            <a:r>
              <a:rPr lang="en-US" sz="1000" b="1" i="1" dirty="0" smtClean="0">
                <a:hlinkClick r:id="rId3"/>
              </a:rPr>
              <a:t>scott.prugh@csgi.com</a:t>
            </a:r>
            <a:r>
              <a:rPr lang="en-US" sz="1000" b="1" i="1" dirty="0" smtClean="0"/>
              <a:t>, @</a:t>
            </a:r>
            <a:r>
              <a:rPr lang="en-US" sz="1000" b="1" i="1" dirty="0" err="1" smtClean="0"/>
              <a:t>ScottPrugh</a:t>
            </a:r>
            <a:endParaRPr lang="en-US" sz="1000" b="1" i="1" dirty="0" smtClean="0"/>
          </a:p>
          <a:p>
            <a:pPr>
              <a:spcBef>
                <a:spcPts val="0"/>
              </a:spcBef>
            </a:pPr>
            <a:r>
              <a:rPr lang="en-US" sz="1000" b="1" i="1" dirty="0" smtClean="0"/>
              <a:t>Erica Morrison, Sr. Mgr. Software Development, </a:t>
            </a:r>
            <a:r>
              <a:rPr lang="en-US" sz="1000" b="1" i="1" dirty="0" smtClean="0">
                <a:hlinkClick r:id="rId4"/>
              </a:rPr>
              <a:t>erica.morrison@csgi.com</a:t>
            </a:r>
            <a:endParaRPr lang="en-US" sz="1000" b="1" i="1" dirty="0" smtClean="0"/>
          </a:p>
          <a:p>
            <a:pPr>
              <a:spcBef>
                <a:spcPts val="0"/>
              </a:spcBef>
            </a:pPr>
            <a:endParaRPr lang="en-US" sz="1000" b="1" i="1" dirty="0" smtClean="0"/>
          </a:p>
          <a:p>
            <a:pPr>
              <a:spcBef>
                <a:spcPts val="0"/>
              </a:spcBef>
            </a:pPr>
            <a:endParaRPr lang="en-US" sz="1000" b="1" i="1" dirty="0"/>
          </a:p>
        </p:txBody>
      </p:sp>
    </p:spTree>
    <p:extLst>
      <p:ext uri="{BB962C8B-B14F-4D97-AF65-F5344CB8AC3E}">
        <p14:creationId xmlns:p14="http://schemas.microsoft.com/office/powerpoint/2010/main" val="434667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1b. Dependency Visibility</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10</a:t>
            </a:fld>
            <a:endParaRPr lang="en-AU"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67744" y="771550"/>
            <a:ext cx="4200525" cy="3270689"/>
          </a:xfrm>
          <a:prstGeom prst="rect">
            <a:avLst/>
          </a:prstGeom>
        </p:spPr>
      </p:pic>
      <p:sp>
        <p:nvSpPr>
          <p:cNvPr id="6" name="TextBox 5"/>
          <p:cNvSpPr txBox="1"/>
          <p:nvPr/>
        </p:nvSpPr>
        <p:spPr>
          <a:xfrm>
            <a:off x="1259632" y="4058180"/>
            <a:ext cx="6597896" cy="784830"/>
          </a:xfrm>
          <a:prstGeom prst="rect">
            <a:avLst/>
          </a:prstGeom>
          <a:noFill/>
        </p:spPr>
        <p:txBody>
          <a:bodyPr wrap="none" rtlCol="0">
            <a:spAutoFit/>
          </a:bodyPr>
          <a:lstStyle/>
          <a:p>
            <a:pPr algn="ctr"/>
            <a:r>
              <a:rPr lang="en-US" sz="1500" dirty="0"/>
              <a:t>Treat virtualized work with the same care that manufacturing treats physical work.</a:t>
            </a:r>
          </a:p>
          <a:p>
            <a:pPr algn="ctr"/>
            <a:r>
              <a:rPr lang="en-US" sz="1500" dirty="0"/>
              <a:t>Do you know how your work comes in and is scheduled</a:t>
            </a:r>
            <a:r>
              <a:rPr lang="en-US" sz="1500" dirty="0" smtClean="0"/>
              <a:t>?</a:t>
            </a:r>
          </a:p>
          <a:p>
            <a:pPr algn="ctr"/>
            <a:r>
              <a:rPr lang="en-US" sz="1500" dirty="0" smtClean="0"/>
              <a:t>Do you understand the dependencies required to satisfy the work?</a:t>
            </a:r>
            <a:endParaRPr lang="en-US" sz="1500" dirty="0"/>
          </a:p>
        </p:txBody>
      </p:sp>
    </p:spTree>
    <p:extLst>
      <p:ext uri="{BB962C8B-B14F-4D97-AF65-F5344CB8AC3E}">
        <p14:creationId xmlns:p14="http://schemas.microsoft.com/office/powerpoint/2010/main" val="2284592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1b. Dependency Visibility</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11</a:t>
            </a:fld>
            <a:endParaRPr lang="en-AU"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6" t="25937" r="5217" b="41650"/>
          <a:stretch/>
        </p:blipFill>
        <p:spPr>
          <a:xfrm>
            <a:off x="467544" y="1611286"/>
            <a:ext cx="8367954" cy="2152413"/>
          </a:xfrm>
          <a:prstGeom prst="rect">
            <a:avLst/>
          </a:prstGeom>
        </p:spPr>
      </p:pic>
      <p:sp>
        <p:nvSpPr>
          <p:cNvPr id="6" name="TextBox 5"/>
          <p:cNvSpPr txBox="1"/>
          <p:nvPr/>
        </p:nvSpPr>
        <p:spPr>
          <a:xfrm>
            <a:off x="435083" y="756699"/>
            <a:ext cx="8208912" cy="646331"/>
          </a:xfrm>
          <a:prstGeom prst="rect">
            <a:avLst/>
          </a:prstGeom>
          <a:noFill/>
        </p:spPr>
        <p:txBody>
          <a:bodyPr wrap="square" rtlCol="0">
            <a:spAutoFit/>
          </a:bodyPr>
          <a:lstStyle/>
          <a:p>
            <a:pPr algn="ctr"/>
            <a:r>
              <a:rPr lang="en-US" dirty="0" smtClean="0"/>
              <a:t>Make your team and system dependencies visible. Leverage this to increase understanding, unwind handoffs and move towards feature teams.</a:t>
            </a:r>
            <a:endParaRPr lang="en-US" dirty="0"/>
          </a:p>
        </p:txBody>
      </p:sp>
      <p:cxnSp>
        <p:nvCxnSpPr>
          <p:cNvPr id="7" name="Straight Arrow Connector 6"/>
          <p:cNvCxnSpPr/>
          <p:nvPr/>
        </p:nvCxnSpPr>
        <p:spPr>
          <a:xfrm>
            <a:off x="448635" y="1517012"/>
            <a:ext cx="836233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21483" y="1654184"/>
            <a:ext cx="41752" cy="21095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72065" y="1188585"/>
            <a:ext cx="1081002" cy="369332"/>
          </a:xfrm>
          <a:prstGeom prst="rect">
            <a:avLst/>
          </a:prstGeom>
          <a:noFill/>
        </p:spPr>
        <p:txBody>
          <a:bodyPr wrap="none" rtlCol="0">
            <a:spAutoFit/>
          </a:bodyPr>
          <a:lstStyle/>
          <a:p>
            <a:r>
              <a:rPr lang="en-US" b="1" i="1" dirty="0" smtClean="0"/>
              <a:t>41 Teams</a:t>
            </a:r>
            <a:endParaRPr lang="en-US" b="1" i="1" dirty="0"/>
          </a:p>
        </p:txBody>
      </p:sp>
      <p:sp>
        <p:nvSpPr>
          <p:cNvPr id="13" name="TextBox 12"/>
          <p:cNvSpPr txBox="1"/>
          <p:nvPr/>
        </p:nvSpPr>
        <p:spPr>
          <a:xfrm rot="5400000">
            <a:off x="-462568" y="2388539"/>
            <a:ext cx="1282274" cy="369332"/>
          </a:xfrm>
          <a:prstGeom prst="rect">
            <a:avLst/>
          </a:prstGeom>
          <a:noFill/>
        </p:spPr>
        <p:txBody>
          <a:bodyPr wrap="none" rtlCol="0">
            <a:spAutoFit/>
          </a:bodyPr>
          <a:lstStyle/>
          <a:p>
            <a:r>
              <a:rPr lang="en-US" b="1" i="1" dirty="0" smtClean="0"/>
              <a:t>7 Iterations</a:t>
            </a:r>
            <a:endParaRPr lang="en-US" b="1" i="1" dirty="0"/>
          </a:p>
        </p:txBody>
      </p:sp>
      <p:sp>
        <p:nvSpPr>
          <p:cNvPr id="15" name="TextBox 14"/>
          <p:cNvSpPr txBox="1"/>
          <p:nvPr/>
        </p:nvSpPr>
        <p:spPr>
          <a:xfrm>
            <a:off x="3696032" y="3714586"/>
            <a:ext cx="2105513" cy="400110"/>
          </a:xfrm>
          <a:prstGeom prst="rect">
            <a:avLst/>
          </a:prstGeom>
          <a:noFill/>
        </p:spPr>
        <p:txBody>
          <a:bodyPr wrap="none" rtlCol="0">
            <a:spAutoFit/>
          </a:bodyPr>
          <a:lstStyle/>
          <a:p>
            <a:r>
              <a:rPr lang="en-US" sz="2000" b="1" dirty="0" smtClean="0"/>
              <a:t>“Conway’s Board”</a:t>
            </a:r>
            <a:endParaRPr lang="en-US" sz="2000" b="1" dirty="0"/>
          </a:p>
        </p:txBody>
      </p:sp>
      <p:sp>
        <p:nvSpPr>
          <p:cNvPr id="10" name="TextBox 9"/>
          <p:cNvSpPr txBox="1"/>
          <p:nvPr/>
        </p:nvSpPr>
        <p:spPr>
          <a:xfrm>
            <a:off x="3419872" y="4459741"/>
            <a:ext cx="5662191" cy="369332"/>
          </a:xfrm>
          <a:prstGeom prst="rect">
            <a:avLst/>
          </a:prstGeom>
          <a:noFill/>
        </p:spPr>
        <p:txBody>
          <a:bodyPr wrap="none" rtlCol="0">
            <a:spAutoFit/>
          </a:bodyPr>
          <a:lstStyle/>
          <a:p>
            <a:r>
              <a:rPr lang="en-US" b="1" i="1" dirty="0" smtClean="0"/>
              <a:t>http</a:t>
            </a:r>
            <a:r>
              <a:rPr lang="en-US" b="1" i="1" dirty="0"/>
              <a:t>://</a:t>
            </a:r>
            <a:r>
              <a:rPr lang="en-US" b="1" i="1" dirty="0" smtClean="0"/>
              <a:t>www.scaledagileframework.com/release-planning</a:t>
            </a:r>
            <a:endParaRPr lang="en-US" b="1" i="1" dirty="0"/>
          </a:p>
        </p:txBody>
      </p:sp>
      <p:pic>
        <p:nvPicPr>
          <p:cNvPr id="2" name="Picture 1"/>
          <p:cNvPicPr>
            <a:picLocks noChangeAspect="1"/>
          </p:cNvPicPr>
          <p:nvPr/>
        </p:nvPicPr>
        <p:blipFill>
          <a:blip r:embed="rId4"/>
          <a:stretch>
            <a:fillRect/>
          </a:stretch>
        </p:blipFill>
        <p:spPr>
          <a:xfrm>
            <a:off x="107504" y="4276328"/>
            <a:ext cx="2400300" cy="552450"/>
          </a:xfrm>
          <a:prstGeom prst="rect">
            <a:avLst/>
          </a:prstGeom>
        </p:spPr>
      </p:pic>
    </p:spTree>
    <p:extLst>
      <p:ext uri="{BB962C8B-B14F-4D97-AF65-F5344CB8AC3E}">
        <p14:creationId xmlns:p14="http://schemas.microsoft.com/office/powerpoint/2010/main" val="1846238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3999" y="38100"/>
            <a:ext cx="6936433" cy="857250"/>
          </a:xfrm>
        </p:spPr>
        <p:txBody>
          <a:bodyPr>
            <a:noAutofit/>
          </a:bodyPr>
          <a:lstStyle/>
          <a:p>
            <a:pPr algn="l"/>
            <a:r>
              <a:rPr lang="en-US" sz="2400" dirty="0" smtClean="0"/>
              <a:t>1c. Single Intake of all Planned Work </a:t>
            </a:r>
            <a:endParaRPr lang="en-US" sz="2400"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12</a:t>
            </a:fld>
            <a:endParaRPr lang="en-AU" dirty="0"/>
          </a:p>
        </p:txBody>
      </p:sp>
      <p:sp>
        <p:nvSpPr>
          <p:cNvPr id="17" name="TextBox 16"/>
          <p:cNvSpPr txBox="1"/>
          <p:nvPr/>
        </p:nvSpPr>
        <p:spPr>
          <a:xfrm>
            <a:off x="91586" y="766770"/>
            <a:ext cx="8986258" cy="646331"/>
          </a:xfrm>
          <a:prstGeom prst="rect">
            <a:avLst/>
          </a:prstGeom>
          <a:noFill/>
        </p:spPr>
        <p:txBody>
          <a:bodyPr wrap="square" rtlCol="0">
            <a:spAutoFit/>
          </a:bodyPr>
          <a:lstStyle/>
          <a:p>
            <a:pPr algn="ctr"/>
            <a:r>
              <a:rPr lang="en-US" dirty="0" smtClean="0"/>
              <a:t>Take the same care managing Features and Service Requests. Implement one intake stream in one tool. Provide visibility to all work and release it in a planned and coordinated way.</a:t>
            </a:r>
            <a:endParaRPr lang="en-US" dirty="0"/>
          </a:p>
        </p:txBody>
      </p:sp>
      <p:sp>
        <p:nvSpPr>
          <p:cNvPr id="11" name="TextBox 10"/>
          <p:cNvSpPr txBox="1"/>
          <p:nvPr/>
        </p:nvSpPr>
        <p:spPr>
          <a:xfrm>
            <a:off x="5550916" y="3244305"/>
            <a:ext cx="3526928" cy="1600438"/>
          </a:xfrm>
          <a:prstGeom prst="rect">
            <a:avLst/>
          </a:prstGeom>
          <a:noFill/>
          <a:ln w="25400">
            <a:solidFill>
              <a:schemeClr val="bg1">
                <a:lumMod val="75000"/>
              </a:schemeClr>
            </a:solidFill>
          </a:ln>
        </p:spPr>
        <p:txBody>
          <a:bodyPr wrap="none" rtlCol="0">
            <a:spAutoFit/>
          </a:bodyPr>
          <a:lstStyle/>
          <a:p>
            <a:r>
              <a:rPr lang="en-US" sz="1400" b="1" u="sng" dirty="0" smtClean="0"/>
              <a:t>Problems with 3 lists and multiple tools:</a:t>
            </a:r>
          </a:p>
          <a:p>
            <a:r>
              <a:rPr lang="en-US" sz="1400" dirty="0" smtClean="0"/>
              <a:t>Multiple tools create “Information Fog”</a:t>
            </a:r>
          </a:p>
          <a:p>
            <a:r>
              <a:rPr lang="en-US" sz="1400" dirty="0" smtClean="0"/>
              <a:t>Dev. Features require dev and ops</a:t>
            </a:r>
          </a:p>
          <a:p>
            <a:r>
              <a:rPr lang="en-US" sz="1400" dirty="0" smtClean="0"/>
              <a:t>Ops. Features can require dev</a:t>
            </a:r>
          </a:p>
          <a:p>
            <a:r>
              <a:rPr lang="en-US" sz="1400" dirty="0" smtClean="0"/>
              <a:t>Service Requests can require dev and ops</a:t>
            </a:r>
          </a:p>
          <a:p>
            <a:r>
              <a:rPr lang="en-US" sz="1400" dirty="0" smtClean="0"/>
              <a:t>Work and resource dependencies collide</a:t>
            </a:r>
          </a:p>
          <a:p>
            <a:r>
              <a:rPr lang="en-US" sz="1400" dirty="0" smtClean="0"/>
              <a:t>Service Requests aren’t optimized/automated</a:t>
            </a:r>
            <a:endParaRPr lang="en-US" sz="1400" dirty="0"/>
          </a:p>
        </p:txBody>
      </p:sp>
      <p:grpSp>
        <p:nvGrpSpPr>
          <p:cNvPr id="5" name="Group 4"/>
          <p:cNvGrpSpPr/>
          <p:nvPr/>
        </p:nvGrpSpPr>
        <p:grpSpPr>
          <a:xfrm>
            <a:off x="155213" y="1419623"/>
            <a:ext cx="1824499" cy="2314252"/>
            <a:chOff x="155213" y="1419623"/>
            <a:chExt cx="1824499" cy="2314252"/>
          </a:xfrm>
        </p:grpSpPr>
        <p:sp>
          <p:nvSpPr>
            <p:cNvPr id="18" name="Rounded Rectangle 17"/>
            <p:cNvSpPr/>
            <p:nvPr/>
          </p:nvSpPr>
          <p:spPr>
            <a:xfrm>
              <a:off x="265883" y="2289396"/>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35" name="Rounded Rectangle 34"/>
            <p:cNvSpPr/>
            <p:nvPr/>
          </p:nvSpPr>
          <p:spPr>
            <a:xfrm>
              <a:off x="265883" y="2473581"/>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36" name="Rounded Rectangle 35"/>
            <p:cNvSpPr/>
            <p:nvPr/>
          </p:nvSpPr>
          <p:spPr>
            <a:xfrm>
              <a:off x="265883" y="2657766"/>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38" name="Rounded Rectangle 37"/>
            <p:cNvSpPr/>
            <p:nvPr/>
          </p:nvSpPr>
          <p:spPr>
            <a:xfrm>
              <a:off x="265883" y="2865595"/>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39" name="Rounded Rectangle 38"/>
            <p:cNvSpPr/>
            <p:nvPr/>
          </p:nvSpPr>
          <p:spPr>
            <a:xfrm>
              <a:off x="1130867" y="2289228"/>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41" name="Rounded Rectangle 40"/>
            <p:cNvSpPr/>
            <p:nvPr/>
          </p:nvSpPr>
          <p:spPr>
            <a:xfrm>
              <a:off x="1130867" y="2481041"/>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42" name="Rounded Rectangle 41"/>
            <p:cNvSpPr/>
            <p:nvPr/>
          </p:nvSpPr>
          <p:spPr>
            <a:xfrm>
              <a:off x="1130867" y="2672836"/>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43" name="Rounded Rectangle 42"/>
            <p:cNvSpPr/>
            <p:nvPr/>
          </p:nvSpPr>
          <p:spPr>
            <a:xfrm>
              <a:off x="1130867" y="2864631"/>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6" name="TextBox 5"/>
            <p:cNvSpPr txBox="1"/>
            <p:nvPr/>
          </p:nvSpPr>
          <p:spPr>
            <a:xfrm>
              <a:off x="341514" y="3087543"/>
              <a:ext cx="1607848" cy="646331"/>
            </a:xfrm>
            <a:prstGeom prst="rect">
              <a:avLst/>
            </a:prstGeom>
            <a:noFill/>
          </p:spPr>
          <p:txBody>
            <a:bodyPr wrap="square" rtlCol="0">
              <a:spAutoFit/>
            </a:bodyPr>
            <a:lstStyle/>
            <a:p>
              <a:r>
                <a:rPr lang="en-US" sz="1200" i="1" dirty="0" smtClean="0"/>
                <a:t>“One feature list” but separate prioritization and planning.</a:t>
              </a:r>
            </a:p>
          </p:txBody>
        </p:sp>
        <p:sp>
          <p:nvSpPr>
            <p:cNvPr id="58" name="TextBox 57"/>
            <p:cNvSpPr txBox="1"/>
            <p:nvPr/>
          </p:nvSpPr>
          <p:spPr>
            <a:xfrm>
              <a:off x="229176" y="2018298"/>
              <a:ext cx="752450" cy="307777"/>
            </a:xfrm>
            <a:prstGeom prst="rect">
              <a:avLst/>
            </a:prstGeom>
            <a:noFill/>
          </p:spPr>
          <p:txBody>
            <a:bodyPr wrap="none" rtlCol="0">
              <a:spAutoFit/>
            </a:bodyPr>
            <a:lstStyle/>
            <a:p>
              <a:r>
                <a:rPr lang="en-US" sz="1400" dirty="0" smtClean="0"/>
                <a:t>Dev List</a:t>
              </a:r>
              <a:endParaRPr lang="en-US" sz="1400" dirty="0"/>
            </a:p>
          </p:txBody>
        </p:sp>
        <p:sp>
          <p:nvSpPr>
            <p:cNvPr id="64" name="TextBox 63"/>
            <p:cNvSpPr txBox="1"/>
            <p:nvPr/>
          </p:nvSpPr>
          <p:spPr>
            <a:xfrm>
              <a:off x="1094160" y="2014177"/>
              <a:ext cx="754053" cy="307777"/>
            </a:xfrm>
            <a:prstGeom prst="rect">
              <a:avLst/>
            </a:prstGeom>
            <a:noFill/>
          </p:spPr>
          <p:txBody>
            <a:bodyPr wrap="none" rtlCol="0">
              <a:spAutoFit/>
            </a:bodyPr>
            <a:lstStyle/>
            <a:p>
              <a:r>
                <a:rPr lang="en-US" sz="1400" dirty="0" smtClean="0"/>
                <a:t>Ops List</a:t>
              </a:r>
              <a:endParaRPr lang="en-US" sz="1400" dirty="0"/>
            </a:p>
          </p:txBody>
        </p:sp>
        <p:sp>
          <p:nvSpPr>
            <p:cNvPr id="2" name="Rounded Rectangle 1"/>
            <p:cNvSpPr/>
            <p:nvPr/>
          </p:nvSpPr>
          <p:spPr>
            <a:xfrm>
              <a:off x="155213" y="1419623"/>
              <a:ext cx="1824499" cy="2314252"/>
            </a:xfrm>
            <a:prstGeom prst="roundRect">
              <a:avLst/>
            </a:prstGeom>
            <a:noFill/>
            <a:ln w="12700">
              <a:solidFill>
                <a:srgbClr val="C00000"/>
              </a:solidFill>
              <a:prstDash val="sysDot"/>
            </a:ln>
          </p:spPr>
          <p:style>
            <a:lnRef idx="2">
              <a:schemeClr val="dk1"/>
            </a:lnRef>
            <a:fillRef idx="1">
              <a:schemeClr val="lt1"/>
            </a:fillRef>
            <a:effectRef idx="0">
              <a:schemeClr val="dk1"/>
            </a:effectRef>
            <a:fontRef idx="minor">
              <a:schemeClr val="dk1"/>
            </a:fontRef>
          </p:style>
          <p:txBody>
            <a:bodyPr rtlCol="0" anchor="t" anchorCtr="0"/>
            <a:lstStyle/>
            <a:p>
              <a:pPr algn="ctr"/>
              <a:r>
                <a:rPr lang="en-US" b="1" u="sng" dirty="0" smtClean="0"/>
                <a:t>Toolset A</a:t>
              </a:r>
              <a:endParaRPr lang="en-US" b="1" u="sng" dirty="0"/>
            </a:p>
          </p:txBody>
        </p:sp>
      </p:grpSp>
      <p:grpSp>
        <p:nvGrpSpPr>
          <p:cNvPr id="8" name="Group 7"/>
          <p:cNvGrpSpPr/>
          <p:nvPr/>
        </p:nvGrpSpPr>
        <p:grpSpPr>
          <a:xfrm>
            <a:off x="6471448" y="1419622"/>
            <a:ext cx="2419568" cy="1695581"/>
            <a:chOff x="6471448" y="1419622"/>
            <a:chExt cx="2419568" cy="1695581"/>
          </a:xfrm>
        </p:grpSpPr>
        <p:sp>
          <p:nvSpPr>
            <p:cNvPr id="45" name="Rounded Rectangle 44"/>
            <p:cNvSpPr/>
            <p:nvPr/>
          </p:nvSpPr>
          <p:spPr>
            <a:xfrm>
              <a:off x="8123510" y="2076753"/>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46" name="Rounded Rectangle 45"/>
            <p:cNvSpPr/>
            <p:nvPr/>
          </p:nvSpPr>
          <p:spPr>
            <a:xfrm>
              <a:off x="8123510" y="2260938"/>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47" name="Rounded Rectangle 46"/>
            <p:cNvSpPr/>
            <p:nvPr/>
          </p:nvSpPr>
          <p:spPr>
            <a:xfrm>
              <a:off x="8123510" y="2445123"/>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48" name="Rounded Rectangle 47"/>
            <p:cNvSpPr/>
            <p:nvPr/>
          </p:nvSpPr>
          <p:spPr>
            <a:xfrm>
              <a:off x="8123510" y="2636918"/>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49" name="Rounded Rectangle 48"/>
            <p:cNvSpPr/>
            <p:nvPr/>
          </p:nvSpPr>
          <p:spPr>
            <a:xfrm>
              <a:off x="8123510" y="2828713"/>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67" name="TextBox 66"/>
            <p:cNvSpPr txBox="1"/>
            <p:nvPr/>
          </p:nvSpPr>
          <p:spPr>
            <a:xfrm>
              <a:off x="8123967" y="1823412"/>
              <a:ext cx="650756" cy="307777"/>
            </a:xfrm>
            <a:prstGeom prst="rect">
              <a:avLst/>
            </a:prstGeom>
            <a:noFill/>
          </p:spPr>
          <p:txBody>
            <a:bodyPr wrap="none" rtlCol="0">
              <a:spAutoFit/>
            </a:bodyPr>
            <a:lstStyle/>
            <a:p>
              <a:r>
                <a:rPr lang="en-US" sz="1400" dirty="0" smtClean="0"/>
                <a:t>SR List</a:t>
              </a:r>
              <a:endParaRPr lang="en-US" sz="1400" dirty="0"/>
            </a:p>
          </p:txBody>
        </p:sp>
        <p:sp>
          <p:nvSpPr>
            <p:cNvPr id="37" name="TextBox 36"/>
            <p:cNvSpPr txBox="1"/>
            <p:nvPr/>
          </p:nvSpPr>
          <p:spPr>
            <a:xfrm>
              <a:off x="6527278" y="2004969"/>
              <a:ext cx="1728192" cy="646331"/>
            </a:xfrm>
            <a:prstGeom prst="rect">
              <a:avLst/>
            </a:prstGeom>
            <a:noFill/>
          </p:spPr>
          <p:txBody>
            <a:bodyPr wrap="square" rtlCol="0">
              <a:spAutoFit/>
            </a:bodyPr>
            <a:lstStyle/>
            <a:p>
              <a:r>
                <a:rPr lang="en-US" sz="1200" i="1" dirty="0" smtClean="0"/>
                <a:t>One SR list that is not planned and requires undetermined capacity.</a:t>
              </a:r>
            </a:p>
          </p:txBody>
        </p:sp>
        <p:sp>
          <p:nvSpPr>
            <p:cNvPr id="40" name="Rounded Rectangle 39"/>
            <p:cNvSpPr/>
            <p:nvPr/>
          </p:nvSpPr>
          <p:spPr>
            <a:xfrm>
              <a:off x="6471448" y="1419622"/>
              <a:ext cx="2419568" cy="1695581"/>
            </a:xfrm>
            <a:prstGeom prst="roundRect">
              <a:avLst/>
            </a:prstGeom>
            <a:noFill/>
            <a:ln w="12700">
              <a:solidFill>
                <a:schemeClr val="accent3">
                  <a:lumMod val="60000"/>
                  <a:lumOff val="40000"/>
                </a:schemeClr>
              </a:solidFill>
              <a:prstDash val="sysDot"/>
            </a:ln>
          </p:spPr>
          <p:style>
            <a:lnRef idx="2">
              <a:schemeClr val="dk1"/>
            </a:lnRef>
            <a:fillRef idx="1">
              <a:schemeClr val="lt1"/>
            </a:fillRef>
            <a:effectRef idx="0">
              <a:schemeClr val="dk1"/>
            </a:effectRef>
            <a:fontRef idx="minor">
              <a:schemeClr val="dk1"/>
            </a:fontRef>
          </p:style>
          <p:txBody>
            <a:bodyPr rtlCol="0" anchor="t" anchorCtr="0"/>
            <a:lstStyle/>
            <a:p>
              <a:pPr algn="ctr"/>
              <a:r>
                <a:rPr lang="en-US" b="1" u="sng" dirty="0" smtClean="0"/>
                <a:t>Toolset B</a:t>
              </a:r>
              <a:endParaRPr lang="en-US" b="1" u="sng" dirty="0"/>
            </a:p>
          </p:txBody>
        </p:sp>
      </p:grpSp>
      <p:grpSp>
        <p:nvGrpSpPr>
          <p:cNvPr id="7" name="Group 6"/>
          <p:cNvGrpSpPr/>
          <p:nvPr/>
        </p:nvGrpSpPr>
        <p:grpSpPr>
          <a:xfrm>
            <a:off x="3165196" y="1419622"/>
            <a:ext cx="1910860" cy="3063665"/>
            <a:chOff x="3165196" y="1419622"/>
            <a:chExt cx="1910860" cy="3063665"/>
          </a:xfrm>
        </p:grpSpPr>
        <p:sp>
          <p:nvSpPr>
            <p:cNvPr id="51" name="Rounded Rectangle 50"/>
            <p:cNvSpPr/>
            <p:nvPr/>
          </p:nvSpPr>
          <p:spPr>
            <a:xfrm>
              <a:off x="3750967" y="2321317"/>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52" name="Rounded Rectangle 51"/>
            <p:cNvSpPr/>
            <p:nvPr/>
          </p:nvSpPr>
          <p:spPr>
            <a:xfrm>
              <a:off x="3748694" y="3856153"/>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53" name="Rounded Rectangle 52"/>
            <p:cNvSpPr/>
            <p:nvPr/>
          </p:nvSpPr>
          <p:spPr>
            <a:xfrm>
              <a:off x="3748696" y="2903296"/>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55" name="Rounded Rectangle 54"/>
            <p:cNvSpPr/>
            <p:nvPr/>
          </p:nvSpPr>
          <p:spPr>
            <a:xfrm>
              <a:off x="3748696" y="3286886"/>
              <a:ext cx="679037" cy="14240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dirty="0"/>
            </a:p>
          </p:txBody>
        </p:sp>
        <p:sp>
          <p:nvSpPr>
            <p:cNvPr id="56" name="Rounded Rectangle 55"/>
            <p:cNvSpPr/>
            <p:nvPr/>
          </p:nvSpPr>
          <p:spPr>
            <a:xfrm>
              <a:off x="3748696" y="2129522"/>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57" name="Rounded Rectangle 56"/>
            <p:cNvSpPr/>
            <p:nvPr/>
          </p:nvSpPr>
          <p:spPr>
            <a:xfrm>
              <a:off x="3748696" y="2704907"/>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60" name="Rounded Rectangle 59"/>
            <p:cNvSpPr/>
            <p:nvPr/>
          </p:nvSpPr>
          <p:spPr>
            <a:xfrm>
              <a:off x="3748694" y="3670476"/>
              <a:ext cx="679037" cy="1424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dirty="0"/>
            </a:p>
          </p:txBody>
        </p:sp>
        <p:sp>
          <p:nvSpPr>
            <p:cNvPr id="61" name="Rounded Rectangle 60"/>
            <p:cNvSpPr/>
            <p:nvPr/>
          </p:nvSpPr>
          <p:spPr>
            <a:xfrm>
              <a:off x="3748695" y="3095091"/>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62" name="Rounded Rectangle 61"/>
            <p:cNvSpPr/>
            <p:nvPr/>
          </p:nvSpPr>
          <p:spPr>
            <a:xfrm>
              <a:off x="3748695" y="3478681"/>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63" name="Rounded Rectangle 62"/>
            <p:cNvSpPr/>
            <p:nvPr/>
          </p:nvSpPr>
          <p:spPr>
            <a:xfrm>
              <a:off x="3748695" y="2506518"/>
              <a:ext cx="679037" cy="1424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dirty="0"/>
            </a:p>
          </p:txBody>
        </p:sp>
        <p:sp>
          <p:nvSpPr>
            <p:cNvPr id="68" name="TextBox 67"/>
            <p:cNvSpPr txBox="1"/>
            <p:nvPr/>
          </p:nvSpPr>
          <p:spPr>
            <a:xfrm>
              <a:off x="3623629" y="1880496"/>
              <a:ext cx="929165" cy="307777"/>
            </a:xfrm>
            <a:prstGeom prst="rect">
              <a:avLst/>
            </a:prstGeom>
            <a:noFill/>
          </p:spPr>
          <p:txBody>
            <a:bodyPr wrap="none" rtlCol="0">
              <a:spAutoFit/>
            </a:bodyPr>
            <a:lstStyle/>
            <a:p>
              <a:r>
                <a:rPr lang="en-US" sz="1400" dirty="0" smtClean="0"/>
                <a:t>“One List”</a:t>
              </a:r>
              <a:endParaRPr lang="en-US" sz="1400" dirty="0"/>
            </a:p>
          </p:txBody>
        </p:sp>
        <p:sp>
          <p:nvSpPr>
            <p:cNvPr id="65" name="TextBox 64"/>
            <p:cNvSpPr txBox="1"/>
            <p:nvPr/>
          </p:nvSpPr>
          <p:spPr>
            <a:xfrm>
              <a:off x="3347864" y="4021622"/>
              <a:ext cx="1728192" cy="461665"/>
            </a:xfrm>
            <a:prstGeom prst="rect">
              <a:avLst/>
            </a:prstGeom>
            <a:noFill/>
          </p:spPr>
          <p:txBody>
            <a:bodyPr wrap="square" rtlCol="0">
              <a:spAutoFit/>
            </a:bodyPr>
            <a:lstStyle/>
            <a:p>
              <a:r>
                <a:rPr lang="en-US" sz="1200" i="1" dirty="0" smtClean="0"/>
                <a:t>One list planned and coordinated together.</a:t>
              </a:r>
            </a:p>
          </p:txBody>
        </p:sp>
        <p:sp>
          <p:nvSpPr>
            <p:cNvPr id="44" name="Rounded Rectangle 43"/>
            <p:cNvSpPr/>
            <p:nvPr/>
          </p:nvSpPr>
          <p:spPr>
            <a:xfrm>
              <a:off x="3165196" y="1419622"/>
              <a:ext cx="1910860" cy="3063665"/>
            </a:xfrm>
            <a:prstGeom prst="roundRect">
              <a:avLst/>
            </a:prstGeom>
            <a:noFill/>
            <a:ln w="12700">
              <a:solidFill>
                <a:srgbClr val="C00000"/>
              </a:solidFill>
              <a:prstDash val="sysDot"/>
            </a:ln>
          </p:spPr>
          <p:style>
            <a:lnRef idx="2">
              <a:schemeClr val="dk1"/>
            </a:lnRef>
            <a:fillRef idx="1">
              <a:schemeClr val="lt1"/>
            </a:fillRef>
            <a:effectRef idx="0">
              <a:schemeClr val="dk1"/>
            </a:effectRef>
            <a:fontRef idx="minor">
              <a:schemeClr val="dk1"/>
            </a:fontRef>
          </p:style>
          <p:txBody>
            <a:bodyPr rtlCol="0" anchor="t" anchorCtr="0"/>
            <a:lstStyle/>
            <a:p>
              <a:pPr algn="ctr"/>
              <a:r>
                <a:rPr lang="en-US" b="1" u="sng" dirty="0"/>
                <a:t>One Toolset </a:t>
              </a:r>
            </a:p>
          </p:txBody>
        </p:sp>
      </p:grpSp>
    </p:spTree>
    <p:extLst>
      <p:ext uri="{BB962C8B-B14F-4D97-AF65-F5344CB8AC3E}">
        <p14:creationId xmlns:p14="http://schemas.microsoft.com/office/powerpoint/2010/main" val="328240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l"/>
            <a:r>
              <a:rPr lang="en-US" dirty="0" smtClean="0"/>
              <a:t>2. </a:t>
            </a:r>
            <a:r>
              <a:rPr lang="en-US" dirty="0"/>
              <a:t>Challenging Shared </a:t>
            </a:r>
            <a:r>
              <a:rPr lang="en-US" dirty="0" smtClean="0"/>
              <a:t>KPIs</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13</a:t>
            </a:fld>
            <a:endParaRPr lang="en-AU" dirty="0"/>
          </a:p>
        </p:txBody>
      </p:sp>
      <p:sp>
        <p:nvSpPr>
          <p:cNvPr id="8" name="TextBox 7"/>
          <p:cNvSpPr txBox="1"/>
          <p:nvPr/>
        </p:nvSpPr>
        <p:spPr>
          <a:xfrm>
            <a:off x="1102487" y="780806"/>
            <a:ext cx="7119997" cy="646331"/>
          </a:xfrm>
          <a:prstGeom prst="rect">
            <a:avLst/>
          </a:prstGeom>
          <a:noFill/>
        </p:spPr>
        <p:txBody>
          <a:bodyPr wrap="square" rtlCol="0">
            <a:spAutoFit/>
          </a:bodyPr>
          <a:lstStyle/>
          <a:p>
            <a:pPr algn="ctr"/>
            <a:r>
              <a:rPr lang="en-US" dirty="0" smtClean="0"/>
              <a:t>Implement system-wide, shared KPIs that align all groups and all applications to deliver at one speed and high quality.</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955392786"/>
              </p:ext>
            </p:extLst>
          </p:nvPr>
        </p:nvGraphicFramePr>
        <p:xfrm>
          <a:off x="107504" y="1570441"/>
          <a:ext cx="5948517" cy="2665095"/>
        </p:xfrm>
        <a:graphic>
          <a:graphicData uri="http://schemas.openxmlformats.org/drawingml/2006/table">
            <a:tbl>
              <a:tblPr/>
              <a:tblGrid>
                <a:gridCol w="737222"/>
                <a:gridCol w="1613615"/>
                <a:gridCol w="665757"/>
                <a:gridCol w="509588"/>
                <a:gridCol w="509588"/>
                <a:gridCol w="641350"/>
                <a:gridCol w="641350"/>
                <a:gridCol w="630047"/>
              </a:tblGrid>
              <a:tr h="436245">
                <a:tc>
                  <a:txBody>
                    <a:bodyPr/>
                    <a:lstStyle/>
                    <a:p>
                      <a:pPr algn="ctr" fontAlgn="b"/>
                      <a:r>
                        <a:rPr lang="en-US" sz="1400" b="1" i="0" u="none" strike="noStrike" dirty="0">
                          <a:solidFill>
                            <a:srgbClr val="FFFFFF"/>
                          </a:solidFill>
                          <a:effectLst/>
                          <a:latin typeface="Calibri" panose="020F0502020204030204" pitchFamily="34" charset="0"/>
                        </a:rPr>
                        <a:t>Type</a:t>
                      </a:r>
                    </a:p>
                  </a:txBody>
                  <a:tcPr marL="9525" marR="9525" marT="9525"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a:solidFill>
                            <a:srgbClr val="FFFFFF"/>
                          </a:solidFill>
                          <a:effectLst/>
                          <a:latin typeface="Calibri" panose="020F0502020204030204" pitchFamily="34" charset="0"/>
                        </a:rPr>
                        <a:t>Area</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a:solidFill>
                            <a:srgbClr val="FFFFFF"/>
                          </a:solidFill>
                          <a:effectLst/>
                          <a:latin typeface="Calibri" panose="020F0502020204030204" pitchFamily="34" charset="0"/>
                        </a:rPr>
                        <a:t>Class</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smtClean="0">
                          <a:solidFill>
                            <a:srgbClr val="FFFFFF"/>
                          </a:solidFill>
                          <a:effectLst/>
                          <a:latin typeface="Calibri" panose="020F0502020204030204" pitchFamily="34" charset="0"/>
                        </a:rPr>
                        <a:t>Ops</a:t>
                      </a:r>
                    </a:p>
                    <a:p>
                      <a:pPr algn="ctr" fontAlgn="b"/>
                      <a:r>
                        <a:rPr lang="en-US" sz="1400" b="1" i="0" u="none" strike="noStrike" dirty="0" smtClean="0">
                          <a:solidFill>
                            <a:srgbClr val="FFFFFF"/>
                          </a:solidFill>
                          <a:effectLst/>
                          <a:latin typeface="Calibri" panose="020F0502020204030204" pitchFamily="34" charset="0"/>
                        </a:rPr>
                        <a:t>(</a:t>
                      </a:r>
                      <a:r>
                        <a:rPr lang="en-US" sz="1400" b="1" i="0" u="none" strike="noStrike" dirty="0">
                          <a:solidFill>
                            <a:srgbClr val="FFFFFF"/>
                          </a:solidFill>
                          <a:effectLst/>
                          <a:latin typeface="Calibri" panose="020F0502020204030204" pitchFamily="34" charset="0"/>
                        </a:rPr>
                        <a:t>Goal)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smtClean="0">
                          <a:solidFill>
                            <a:srgbClr val="FFFFFF"/>
                          </a:solidFill>
                          <a:effectLst/>
                          <a:latin typeface="Calibri" panose="020F0502020204030204" pitchFamily="34" charset="0"/>
                        </a:rPr>
                        <a:t>Dev</a:t>
                      </a:r>
                    </a:p>
                    <a:p>
                      <a:pPr algn="ctr" fontAlgn="b"/>
                      <a:r>
                        <a:rPr lang="en-US" sz="1400" b="1" i="0" u="none" strike="noStrike" dirty="0" smtClean="0">
                          <a:solidFill>
                            <a:srgbClr val="FFFFFF"/>
                          </a:solidFill>
                          <a:effectLst/>
                          <a:latin typeface="Calibri" panose="020F0502020204030204" pitchFamily="34" charset="0"/>
                        </a:rPr>
                        <a:t>(</a:t>
                      </a:r>
                      <a:r>
                        <a:rPr lang="en-US" sz="1400" b="1" i="0" u="none" strike="noStrike" dirty="0">
                          <a:solidFill>
                            <a:srgbClr val="FFFFFF"/>
                          </a:solidFill>
                          <a:effectLst/>
                          <a:latin typeface="Calibri" panose="020F0502020204030204" pitchFamily="34" charset="0"/>
                        </a:rPr>
                        <a:t>Goal)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smtClean="0">
                          <a:solidFill>
                            <a:srgbClr val="FFFFFF"/>
                          </a:solidFill>
                          <a:effectLst/>
                          <a:latin typeface="Calibri" panose="020F0502020204030204" pitchFamily="34" charset="0"/>
                        </a:rPr>
                        <a:t>Ops</a:t>
                      </a:r>
                    </a:p>
                    <a:p>
                      <a:pPr algn="ctr" fontAlgn="b"/>
                      <a:r>
                        <a:rPr lang="en-US" sz="1400" b="1" i="0" u="none" strike="noStrike" dirty="0" smtClean="0">
                          <a:solidFill>
                            <a:srgbClr val="FFFFFF"/>
                          </a:solidFill>
                          <a:effectLst/>
                          <a:latin typeface="Calibri" panose="020F0502020204030204" pitchFamily="34" charset="0"/>
                        </a:rPr>
                        <a:t>(</a:t>
                      </a:r>
                      <a:r>
                        <a:rPr lang="en-US" sz="1400" b="1" i="0" u="none" strike="noStrike" dirty="0">
                          <a:solidFill>
                            <a:srgbClr val="FFFFFF"/>
                          </a:solidFill>
                          <a:effectLst/>
                          <a:latin typeface="Calibri" panose="020F0502020204030204" pitchFamily="34" charset="0"/>
                        </a:rPr>
                        <a:t>Actual)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smtClean="0">
                          <a:solidFill>
                            <a:srgbClr val="FFFFFF"/>
                          </a:solidFill>
                          <a:effectLst/>
                          <a:latin typeface="Calibri" panose="020F0502020204030204" pitchFamily="34" charset="0"/>
                        </a:rPr>
                        <a:t>Dev</a:t>
                      </a:r>
                    </a:p>
                    <a:p>
                      <a:pPr algn="ctr" fontAlgn="b"/>
                      <a:r>
                        <a:rPr lang="en-US" sz="1400" b="1" i="0" u="none" strike="noStrike" dirty="0" smtClean="0">
                          <a:solidFill>
                            <a:srgbClr val="FFFFFF"/>
                          </a:solidFill>
                          <a:effectLst/>
                          <a:latin typeface="Calibri" panose="020F0502020204030204" pitchFamily="34" charset="0"/>
                        </a:rPr>
                        <a:t>(</a:t>
                      </a:r>
                      <a:r>
                        <a:rPr lang="en-US" sz="1400" b="1" i="0" u="none" strike="noStrike" dirty="0">
                          <a:solidFill>
                            <a:srgbClr val="FFFFFF"/>
                          </a:solidFill>
                          <a:effectLst/>
                          <a:latin typeface="Calibri" panose="020F0502020204030204" pitchFamily="34" charset="0"/>
                        </a:rPr>
                        <a:t>Actual)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c>
                  <a:txBody>
                    <a:bodyPr/>
                    <a:lstStyle/>
                    <a:p>
                      <a:pPr algn="ctr" fontAlgn="b"/>
                      <a:r>
                        <a:rPr lang="en-US" sz="1400" b="1" i="0" u="none" strike="noStrike" dirty="0" smtClean="0">
                          <a:solidFill>
                            <a:srgbClr val="FFFFFF"/>
                          </a:solidFill>
                          <a:effectLst/>
                          <a:latin typeface="Calibri" panose="020F0502020204030204" pitchFamily="34" charset="0"/>
                        </a:rPr>
                        <a:t>DevOps</a:t>
                      </a:r>
                    </a:p>
                    <a:p>
                      <a:pPr algn="ctr" fontAlgn="b"/>
                      <a:r>
                        <a:rPr lang="en-US" sz="1400" b="1" i="0" u="none" strike="noStrike" dirty="0" smtClean="0">
                          <a:solidFill>
                            <a:srgbClr val="FFFFFF"/>
                          </a:solidFill>
                          <a:effectLst/>
                          <a:latin typeface="Calibri" panose="020F0502020204030204" pitchFamily="34" charset="0"/>
                        </a:rPr>
                        <a:t>(</a:t>
                      </a:r>
                      <a:r>
                        <a:rPr lang="en-US" sz="1400" b="1" i="0" u="none" strike="noStrike" dirty="0">
                          <a:solidFill>
                            <a:srgbClr val="FFFFFF"/>
                          </a:solidFill>
                          <a:effectLst/>
                          <a:latin typeface="Calibri" panose="020F0502020204030204" pitchFamily="34" charset="0"/>
                        </a:rPr>
                        <a:t>Goal)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D7D31"/>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TTR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Critical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dirty="0">
                          <a:solidFill>
                            <a:srgbClr val="000000"/>
                          </a:solidFill>
                          <a:effectLst/>
                          <a:latin typeface="Calibri" panose="020F0502020204030204" pitchFamily="34" charset="0"/>
                        </a:rPr>
                        <a:t>2h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12h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2.07h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0h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1" i="0" u="none" strike="noStrike" dirty="0">
                          <a:solidFill>
                            <a:srgbClr val="000000"/>
                          </a:solidFill>
                          <a:effectLst/>
                          <a:latin typeface="Calibri" panose="020F0502020204030204" pitchFamily="34" charset="0"/>
                        </a:rPr>
                        <a:t>2h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TTR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High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dirty="0">
                          <a:solidFill>
                            <a:srgbClr val="000000"/>
                          </a:solidFill>
                          <a:effectLst/>
                          <a:latin typeface="Calibri" panose="020F0502020204030204" pitchFamily="34" charset="0"/>
                        </a:rPr>
                        <a:t>4h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dirty="0">
                          <a:solidFill>
                            <a:srgbClr val="000000"/>
                          </a:solidFill>
                          <a:effectLst/>
                          <a:latin typeface="Calibri" panose="020F0502020204030204" pitchFamily="34" charset="0"/>
                        </a:rPr>
                        <a:t>15d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4.43h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2.13d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1" i="0" u="none" strike="noStrike" dirty="0">
                          <a:solidFill>
                            <a:srgbClr val="000000"/>
                          </a:solidFill>
                          <a:effectLst/>
                          <a:latin typeface="Calibri" panose="020F0502020204030204" pitchFamily="34" charset="0"/>
                        </a:rPr>
                        <a:t>2h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TTR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Medium</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dirty="0">
                          <a:solidFill>
                            <a:srgbClr val="000000"/>
                          </a:solidFill>
                          <a:effectLst/>
                          <a:latin typeface="Calibri" panose="020F0502020204030204" pitchFamily="34" charset="0"/>
                        </a:rPr>
                        <a:t>3d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90d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1.45d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19.87d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1" i="0" u="none" strike="noStrike" dirty="0">
                          <a:solidFill>
                            <a:srgbClr val="000000"/>
                          </a:solidFill>
                          <a:effectLst/>
                          <a:latin typeface="Calibri" panose="020F0502020204030204" pitchFamily="34" charset="0"/>
                        </a:rPr>
                        <a:t>3d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TTR</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Low</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dirty="0">
                          <a:solidFill>
                            <a:srgbClr val="000000"/>
                          </a:solidFill>
                          <a:effectLst/>
                          <a:latin typeface="Calibri" panose="020F0502020204030204" pitchFamily="34" charset="0"/>
                        </a:rPr>
                        <a:t>5d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90d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1.09d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24.69d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1" i="0" u="none" strike="noStrike" dirty="0">
                          <a:solidFill>
                            <a:srgbClr val="000000"/>
                          </a:solidFill>
                          <a:effectLst/>
                          <a:latin typeface="Calibri" panose="020F0502020204030204" pitchFamily="34" charset="0"/>
                        </a:rPr>
                        <a:t>5d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Volume(Release)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Critical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1"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Volume(NonRelease)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Critical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1" i="0" u="none" strike="noStrike" dirty="0">
                          <a:solidFill>
                            <a:srgbClr val="000000"/>
                          </a:solidFill>
                          <a:effectLst/>
                          <a:latin typeface="Calibri" panose="020F0502020204030204" pitchFamily="34" charset="0"/>
                        </a:rPr>
                        <a:t>23</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Volume(NonRelease)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r>
                        <a:rPr lang="en-US" sz="1400" b="0" i="0" u="none" strike="noStrike">
                          <a:solidFill>
                            <a:srgbClr val="000000"/>
                          </a:solidFill>
                          <a:effectLst/>
                          <a:latin typeface="Calibri" panose="020F0502020204030204" pitchFamily="34" charset="0"/>
                        </a:rPr>
                        <a:t>High</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340</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0"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r>
                        <a:rPr lang="en-US" sz="1400" b="1" i="0" u="none" strike="noStrike" dirty="0">
                          <a:solidFill>
                            <a:srgbClr val="000000"/>
                          </a:solidFill>
                          <a:effectLst/>
                          <a:latin typeface="Calibri" panose="020F0502020204030204" pitchFamily="34" charset="0"/>
                        </a:rPr>
                        <a:t>197</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r>
              <a:tr h="222885">
                <a:tc>
                  <a:txBody>
                    <a:bodyPr/>
                    <a:lstStyle/>
                    <a:p>
                      <a:pPr algn="l" fontAlgn="b"/>
                      <a:r>
                        <a:rPr lang="en-US" sz="1400" b="0" i="0" u="none" strike="noStrike">
                          <a:solidFill>
                            <a:srgbClr val="000000"/>
                          </a:solidFill>
                          <a:effectLst/>
                          <a:latin typeface="Calibri" panose="020F0502020204030204" pitchFamily="34" charset="0"/>
                        </a:rPr>
                        <a:t>Incident</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Volume(Total)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Total</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9,955</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583</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c>
                  <a:txBody>
                    <a:bodyPr/>
                    <a:lstStyle/>
                    <a:p>
                      <a:pPr algn="r" fontAlgn="b"/>
                      <a:r>
                        <a:rPr lang="en-US" sz="1400" b="1" i="0" u="none" strike="noStrike" dirty="0">
                          <a:solidFill>
                            <a:srgbClr val="000000"/>
                          </a:solidFill>
                          <a:effectLst/>
                          <a:latin typeface="Calibri" panose="020F0502020204030204" pitchFamily="34" charset="0"/>
                        </a:rPr>
                        <a:t>1,054</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CE4D6"/>
                    </a:solidFill>
                  </a:tcPr>
                </a:tc>
              </a:tr>
              <a:tr h="222885">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c>
                  <a:txBody>
                    <a:bodyPr/>
                    <a:lstStyle/>
                    <a:p>
                      <a:pPr algn="l" fontAlgn="b"/>
                      <a:endParaRPr lang="en-US" sz="14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8CBAD"/>
                    </a:solidFill>
                  </a:tcPr>
                </a:tc>
              </a:tr>
              <a:tr h="222885">
                <a:tc>
                  <a:txBody>
                    <a:bodyPr/>
                    <a:lstStyle/>
                    <a:p>
                      <a:pPr algn="l" fontAlgn="b"/>
                      <a:r>
                        <a:rPr lang="en-US" sz="1400" b="0" i="0" u="none" strike="noStrike">
                          <a:solidFill>
                            <a:srgbClr val="000000"/>
                          </a:solidFill>
                          <a:effectLst/>
                          <a:latin typeface="Calibri" panose="020F0502020204030204" pitchFamily="34" charset="0"/>
                        </a:rPr>
                        <a:t>Feature</a:t>
                      </a:r>
                    </a:p>
                  </a:txBody>
                  <a:tcPr marL="9525" marR="9525" marT="9525"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l" fontAlgn="b"/>
                      <a:r>
                        <a:rPr lang="en-US" sz="1400" b="0" i="0" u="none" strike="noStrike">
                          <a:solidFill>
                            <a:srgbClr val="000000"/>
                          </a:solidFill>
                          <a:effectLst/>
                          <a:latin typeface="Calibri" panose="020F0502020204030204" pitchFamily="34" charset="0"/>
                        </a:rPr>
                        <a:t>Feature Lead Time</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r" fontAlgn="b"/>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r" fontAlgn="b"/>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r" fontAlgn="b"/>
                      <a:endParaRPr lang="en-US" sz="14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r" fontAlgn="b"/>
                      <a:r>
                        <a:rPr lang="en-US" sz="1400" b="0" i="0" u="none" strike="noStrike">
                          <a:solidFill>
                            <a:srgbClr val="000000"/>
                          </a:solidFill>
                          <a:effectLst/>
                          <a:latin typeface="Calibri" panose="020F0502020204030204" pitchFamily="34" charset="0"/>
                        </a:rPr>
                        <a:t>135d</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c>
                  <a:txBody>
                    <a:bodyPr/>
                    <a:lstStyle/>
                    <a:p>
                      <a:pPr algn="r" fontAlgn="b"/>
                      <a:r>
                        <a:rPr lang="en-US" sz="1400" b="1" i="0" u="none" strike="noStrike" dirty="0">
                          <a:solidFill>
                            <a:srgbClr val="000000"/>
                          </a:solidFill>
                          <a:effectLst/>
                          <a:latin typeface="Calibri" panose="020F0502020204030204" pitchFamily="34" charset="0"/>
                        </a:rPr>
                        <a:t>65d </a:t>
                      </a:r>
                    </a:p>
                  </a:txBody>
                  <a:tcPr marL="9525" marR="9525" marT="9525"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CE4D6"/>
                    </a:solidFill>
                  </a:tcPr>
                </a:tc>
              </a:tr>
            </a:tbl>
          </a:graphicData>
        </a:graphic>
      </p:graphicFrame>
      <p:sp>
        <p:nvSpPr>
          <p:cNvPr id="10" name="TextBox 9"/>
          <p:cNvSpPr txBox="1"/>
          <p:nvPr/>
        </p:nvSpPr>
        <p:spPr>
          <a:xfrm>
            <a:off x="5343947" y="4487299"/>
            <a:ext cx="3692549" cy="369332"/>
          </a:xfrm>
          <a:prstGeom prst="rect">
            <a:avLst/>
          </a:prstGeom>
          <a:noFill/>
        </p:spPr>
        <p:txBody>
          <a:bodyPr wrap="none" rtlCol="0">
            <a:spAutoFit/>
          </a:bodyPr>
          <a:lstStyle/>
          <a:p>
            <a:r>
              <a:rPr lang="en-US" b="1" i="1" dirty="0" smtClean="0"/>
              <a:t>Measures as a feedback mechanism.</a:t>
            </a:r>
            <a:endParaRPr lang="en-US" b="1" i="1" dirty="0"/>
          </a:p>
        </p:txBody>
      </p:sp>
      <p:grpSp>
        <p:nvGrpSpPr>
          <p:cNvPr id="13" name="Group 12"/>
          <p:cNvGrpSpPr/>
          <p:nvPr/>
        </p:nvGrpSpPr>
        <p:grpSpPr>
          <a:xfrm>
            <a:off x="2410634" y="1858473"/>
            <a:ext cx="6625862" cy="1937413"/>
            <a:chOff x="2411759" y="1851670"/>
            <a:chExt cx="6625862" cy="1937413"/>
          </a:xfrm>
        </p:grpSpPr>
        <p:sp>
          <p:nvSpPr>
            <p:cNvPr id="9" name="Rectangle 8"/>
            <p:cNvSpPr/>
            <p:nvPr/>
          </p:nvSpPr>
          <p:spPr>
            <a:xfrm>
              <a:off x="2411759" y="2427734"/>
              <a:ext cx="3644261" cy="504056"/>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ular Callout 10"/>
            <p:cNvSpPr/>
            <p:nvPr/>
          </p:nvSpPr>
          <p:spPr>
            <a:xfrm>
              <a:off x="6228346" y="1851670"/>
              <a:ext cx="2809275" cy="1296144"/>
            </a:xfrm>
            <a:prstGeom prst="wedgeRectCallout">
              <a:avLst>
                <a:gd name="adj1" fmla="val -55824"/>
                <a:gd name="adj2" fmla="val 31853"/>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t>Med/Low needs to incent code fixes not just workarounds. Faster dev response plus reducing volume by 90%.</a:t>
              </a:r>
              <a:endParaRPr lang="en-US" sz="1600" dirty="0"/>
            </a:p>
          </p:txBody>
        </p:sp>
        <p:cxnSp>
          <p:nvCxnSpPr>
            <p:cNvPr id="6" name="Elbow Connector 5"/>
            <p:cNvCxnSpPr>
              <a:stCxn id="11" idx="2"/>
            </p:cNvCxnSpPr>
            <p:nvPr/>
          </p:nvCxnSpPr>
          <p:spPr>
            <a:xfrm rot="5400000">
              <a:off x="6606548" y="2697442"/>
              <a:ext cx="576064" cy="1476808"/>
            </a:xfrm>
            <a:prstGeom prst="bentConnector2">
              <a:avLst/>
            </a:prstGeom>
            <a:ln>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413211" y="3576430"/>
              <a:ext cx="3644261" cy="212653"/>
            </a:xfrm>
            <a:prstGeom prst="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5" name="Rectangle 4"/>
          <p:cNvSpPr/>
          <p:nvPr/>
        </p:nvSpPr>
        <p:spPr>
          <a:xfrm>
            <a:off x="3113516" y="1995686"/>
            <a:ext cx="1026436" cy="93610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dk1"/>
              </a:solidFill>
            </a:endParaRPr>
          </a:p>
        </p:txBody>
      </p:sp>
      <p:grpSp>
        <p:nvGrpSpPr>
          <p:cNvPr id="21" name="Group 20"/>
          <p:cNvGrpSpPr/>
          <p:nvPr/>
        </p:nvGrpSpPr>
        <p:grpSpPr>
          <a:xfrm>
            <a:off x="2410634" y="1440442"/>
            <a:ext cx="6625862" cy="2139420"/>
            <a:chOff x="2410634" y="1440442"/>
            <a:chExt cx="6625862" cy="2139420"/>
          </a:xfrm>
        </p:grpSpPr>
        <p:grpSp>
          <p:nvGrpSpPr>
            <p:cNvPr id="12" name="Group 11"/>
            <p:cNvGrpSpPr/>
            <p:nvPr/>
          </p:nvGrpSpPr>
          <p:grpSpPr>
            <a:xfrm>
              <a:off x="2411760" y="1440442"/>
              <a:ext cx="6624736" cy="987292"/>
              <a:chOff x="2411760" y="1440442"/>
              <a:chExt cx="6624736" cy="987292"/>
            </a:xfrm>
          </p:grpSpPr>
          <p:sp>
            <p:nvSpPr>
              <p:cNvPr id="15" name="Rectangle 14"/>
              <p:cNvSpPr/>
              <p:nvPr/>
            </p:nvSpPr>
            <p:spPr>
              <a:xfrm>
                <a:off x="2411760" y="1995686"/>
                <a:ext cx="3644261" cy="432048"/>
              </a:xfrm>
              <a:prstGeom prst="rect">
                <a:avLst/>
              </a:prstGeom>
              <a:ln>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Rectangular Callout 1"/>
              <p:cNvSpPr/>
              <p:nvPr/>
            </p:nvSpPr>
            <p:spPr>
              <a:xfrm>
                <a:off x="6227221" y="1440442"/>
                <a:ext cx="2809275" cy="987292"/>
              </a:xfrm>
              <a:prstGeom prst="wedgeRectCallout">
                <a:avLst>
                  <a:gd name="adj1" fmla="val -55824"/>
                  <a:gd name="adj2" fmla="val 31853"/>
                </a:avLst>
              </a:prstGeom>
              <a:ln>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600" dirty="0" smtClean="0"/>
                  <a:t>TTR for Critical/High needs to minimize impact to 2 hours.</a:t>
                </a:r>
              </a:p>
              <a:p>
                <a:pPr algn="ctr"/>
                <a:r>
                  <a:rPr lang="en-US" sz="1600" dirty="0" smtClean="0"/>
                  <a:t>Reduce volume by 50%.</a:t>
                </a:r>
                <a:endParaRPr lang="en-US" sz="1600" dirty="0"/>
              </a:p>
            </p:txBody>
          </p:sp>
        </p:grpSp>
        <p:sp>
          <p:nvSpPr>
            <p:cNvPr id="7" name="Rectangle 6"/>
            <p:cNvSpPr/>
            <p:nvPr/>
          </p:nvSpPr>
          <p:spPr>
            <a:xfrm>
              <a:off x="2410634" y="3086840"/>
              <a:ext cx="3644261" cy="493022"/>
            </a:xfrm>
            <a:prstGeom prst="rect">
              <a:avLst/>
            </a:prstGeom>
            <a:ln>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dk1"/>
                </a:solidFill>
              </a:endParaRPr>
            </a:p>
          </p:txBody>
        </p:sp>
        <p:cxnSp>
          <p:nvCxnSpPr>
            <p:cNvPr id="20" name="Elbow Connector 19"/>
            <p:cNvCxnSpPr>
              <a:stCxn id="2" idx="2"/>
              <a:endCxn id="7" idx="3"/>
            </p:cNvCxnSpPr>
            <p:nvPr/>
          </p:nvCxnSpPr>
          <p:spPr>
            <a:xfrm rot="5400000">
              <a:off x="6390569" y="2092060"/>
              <a:ext cx="905617" cy="1576964"/>
            </a:xfrm>
            <a:prstGeom prst="bentConnector2">
              <a:avLst/>
            </a:prstGeom>
            <a:ln>
              <a:solidFill>
                <a:schemeClr val="accent2"/>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42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3</a:t>
            </a:r>
            <a:r>
              <a:rPr lang="en-US" dirty="0" smtClean="0"/>
              <a:t>. Go See &amp; Role Rotation</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14</a:t>
            </a:fld>
            <a:endParaRPr lang="en-AU" dirty="0"/>
          </a:p>
        </p:txBody>
      </p:sp>
      <p:grpSp>
        <p:nvGrpSpPr>
          <p:cNvPr id="7" name="Group 6"/>
          <p:cNvGrpSpPr/>
          <p:nvPr/>
        </p:nvGrpSpPr>
        <p:grpSpPr>
          <a:xfrm>
            <a:off x="333872" y="1213970"/>
            <a:ext cx="3428703" cy="3513848"/>
            <a:chOff x="4499992" y="1213970"/>
            <a:chExt cx="3428703" cy="3513848"/>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6661" y="2141923"/>
              <a:ext cx="681963" cy="68196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2374" y="2902664"/>
              <a:ext cx="669694" cy="6696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79260" y="2527899"/>
              <a:ext cx="651929" cy="65192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48921" y="2119199"/>
              <a:ext cx="664818" cy="66481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38451" y="2867084"/>
              <a:ext cx="664818" cy="66481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3877" y="2518539"/>
              <a:ext cx="664818" cy="664818"/>
            </a:xfrm>
            <a:prstGeom prst="rect">
              <a:avLst/>
            </a:prstGeom>
          </p:spPr>
        </p:pic>
        <p:sp>
          <p:nvSpPr>
            <p:cNvPr id="14" name="Rounded Rectangle 13"/>
            <p:cNvSpPr/>
            <p:nvPr/>
          </p:nvSpPr>
          <p:spPr>
            <a:xfrm>
              <a:off x="4507915" y="2063145"/>
              <a:ext cx="1092578" cy="18288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ounded Rectangle 14"/>
            <p:cNvSpPr/>
            <p:nvPr/>
          </p:nvSpPr>
          <p:spPr>
            <a:xfrm>
              <a:off x="6856120" y="2070918"/>
              <a:ext cx="1036258" cy="1828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4854453" y="3627953"/>
              <a:ext cx="472310" cy="307777"/>
            </a:xfrm>
            <a:prstGeom prst="rect">
              <a:avLst/>
            </a:prstGeom>
            <a:noFill/>
          </p:spPr>
          <p:txBody>
            <a:bodyPr wrap="none" rtlCol="0">
              <a:spAutoFit/>
            </a:bodyPr>
            <a:lstStyle/>
            <a:p>
              <a:pPr algn="ctr"/>
              <a:r>
                <a:rPr lang="en-US" sz="1400" b="1" dirty="0" smtClean="0"/>
                <a:t>Dev</a:t>
              </a:r>
              <a:endParaRPr lang="en-US" sz="1400" b="1" dirty="0"/>
            </a:p>
          </p:txBody>
        </p:sp>
        <p:sp>
          <p:nvSpPr>
            <p:cNvPr id="17" name="TextBox 16"/>
            <p:cNvSpPr txBox="1"/>
            <p:nvPr/>
          </p:nvSpPr>
          <p:spPr>
            <a:xfrm>
              <a:off x="7180382" y="3627953"/>
              <a:ext cx="412293" cy="307777"/>
            </a:xfrm>
            <a:prstGeom prst="rect">
              <a:avLst/>
            </a:prstGeom>
            <a:noFill/>
          </p:spPr>
          <p:txBody>
            <a:bodyPr wrap="none" rtlCol="0">
              <a:spAutoFit/>
            </a:bodyPr>
            <a:lstStyle/>
            <a:p>
              <a:pPr algn="ctr"/>
              <a:r>
                <a:rPr lang="en-US" sz="1400" b="1" dirty="0" smtClean="0"/>
                <a:t>ISC</a:t>
              </a:r>
              <a:endParaRPr lang="en-US" sz="1400" b="1" dirty="0"/>
            </a:p>
          </p:txBody>
        </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40283" y="2103481"/>
              <a:ext cx="648343" cy="64834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57465" y="2802446"/>
              <a:ext cx="648343" cy="648343"/>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02470" y="2528972"/>
              <a:ext cx="680905" cy="680905"/>
            </a:xfrm>
            <a:prstGeom prst="rect">
              <a:avLst/>
            </a:prstGeom>
          </p:spPr>
        </p:pic>
        <p:sp>
          <p:nvSpPr>
            <p:cNvPr id="21" name="Rounded Rectangle 20"/>
            <p:cNvSpPr/>
            <p:nvPr/>
          </p:nvSpPr>
          <p:spPr>
            <a:xfrm>
              <a:off x="5693782" y="2052859"/>
              <a:ext cx="1039849" cy="18288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p:cNvSpPr txBox="1"/>
            <p:nvPr/>
          </p:nvSpPr>
          <p:spPr>
            <a:xfrm>
              <a:off x="5976751" y="3627953"/>
              <a:ext cx="473912" cy="307777"/>
            </a:xfrm>
            <a:prstGeom prst="rect">
              <a:avLst/>
            </a:prstGeom>
            <a:noFill/>
          </p:spPr>
          <p:txBody>
            <a:bodyPr wrap="none" rtlCol="0">
              <a:spAutoFit/>
            </a:bodyPr>
            <a:lstStyle/>
            <a:p>
              <a:pPr algn="ctr"/>
              <a:r>
                <a:rPr lang="en-US" sz="1400" b="1" dirty="0" smtClean="0"/>
                <a:t>Ops</a:t>
              </a:r>
              <a:endParaRPr lang="en-US" sz="1400" b="1" dirty="0"/>
            </a:p>
          </p:txBody>
        </p:sp>
        <p:sp>
          <p:nvSpPr>
            <p:cNvPr id="23" name="Curved Down Arrow 22"/>
            <p:cNvSpPr/>
            <p:nvPr/>
          </p:nvSpPr>
          <p:spPr>
            <a:xfrm flipH="1">
              <a:off x="5266664" y="1485857"/>
              <a:ext cx="822960" cy="534291"/>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Curved Down Arrow 23"/>
            <p:cNvSpPr/>
            <p:nvPr/>
          </p:nvSpPr>
          <p:spPr>
            <a:xfrm>
              <a:off x="6445084" y="1487458"/>
              <a:ext cx="822960" cy="534291"/>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Down Arrow 24"/>
            <p:cNvSpPr/>
            <p:nvPr/>
          </p:nvSpPr>
          <p:spPr>
            <a:xfrm flipV="1">
              <a:off x="5306924" y="3903894"/>
              <a:ext cx="822960" cy="534291"/>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flipH="1" flipV="1">
              <a:off x="6485344" y="3905495"/>
              <a:ext cx="822960" cy="534291"/>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Down Arrow 26"/>
            <p:cNvSpPr/>
            <p:nvPr/>
          </p:nvSpPr>
          <p:spPr>
            <a:xfrm flipV="1">
              <a:off x="4516661" y="3878266"/>
              <a:ext cx="3412034" cy="849552"/>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Curved Down Arrow 27"/>
            <p:cNvSpPr/>
            <p:nvPr/>
          </p:nvSpPr>
          <p:spPr>
            <a:xfrm flipH="1">
              <a:off x="4499992" y="1213970"/>
              <a:ext cx="3412034" cy="849552"/>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9" name="TextBox 28"/>
          <p:cNvSpPr txBox="1"/>
          <p:nvPr/>
        </p:nvSpPr>
        <p:spPr>
          <a:xfrm>
            <a:off x="1160643" y="711162"/>
            <a:ext cx="7100991" cy="369332"/>
          </a:xfrm>
          <a:prstGeom prst="rect">
            <a:avLst/>
          </a:prstGeom>
          <a:noFill/>
        </p:spPr>
        <p:txBody>
          <a:bodyPr wrap="square" rtlCol="0">
            <a:spAutoFit/>
          </a:bodyPr>
          <a:lstStyle/>
          <a:p>
            <a:pPr algn="ctr"/>
            <a:r>
              <a:rPr lang="en-US" dirty="0" smtClean="0"/>
              <a:t>Leverage role rotation to build understanding and empathy across teams. </a:t>
            </a:r>
            <a:endParaRPr lang="en-US" dirty="0"/>
          </a:p>
        </p:txBody>
      </p:sp>
      <p:grpSp>
        <p:nvGrpSpPr>
          <p:cNvPr id="35" name="Group 34"/>
          <p:cNvGrpSpPr/>
          <p:nvPr/>
        </p:nvGrpSpPr>
        <p:grpSpPr>
          <a:xfrm>
            <a:off x="4073547" y="1203598"/>
            <a:ext cx="4859462" cy="2972576"/>
            <a:chOff x="4073547" y="1203598"/>
            <a:chExt cx="4859462" cy="2972576"/>
          </a:xfrm>
        </p:grpSpPr>
        <p:sp>
          <p:nvSpPr>
            <p:cNvPr id="30" name="Rectangle 29"/>
            <p:cNvSpPr/>
            <p:nvPr/>
          </p:nvSpPr>
          <p:spPr>
            <a:xfrm>
              <a:off x="4073547" y="1203598"/>
              <a:ext cx="2497654" cy="83099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sz="1600" i="1" dirty="0" smtClean="0"/>
                <a:t>“It helped with my overall </a:t>
              </a:r>
            </a:p>
            <a:p>
              <a:pPr algn="ctr"/>
              <a:r>
                <a:rPr lang="en-US" sz="1600" i="1" dirty="0" smtClean="0"/>
                <a:t>knowledge of all of what CSG does”</a:t>
              </a:r>
              <a:endParaRPr lang="en-US" sz="1600" i="1" dirty="0"/>
            </a:p>
          </p:txBody>
        </p:sp>
        <p:sp>
          <p:nvSpPr>
            <p:cNvPr id="31" name="Rectangle 30"/>
            <p:cNvSpPr/>
            <p:nvPr/>
          </p:nvSpPr>
          <p:spPr>
            <a:xfrm>
              <a:off x="6310536" y="1808712"/>
              <a:ext cx="2342825"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i="1" dirty="0" smtClean="0"/>
                <a:t>“It </a:t>
              </a:r>
              <a:r>
                <a:rPr lang="en-US" sz="1600" i="1" dirty="0"/>
                <a:t>gives me some background on department workings to help with Lean </a:t>
              </a:r>
              <a:r>
                <a:rPr lang="en-US" sz="1600" i="1" dirty="0" smtClean="0"/>
                <a:t>Initiatives”</a:t>
              </a:r>
              <a:endParaRPr lang="en-US" sz="1600" i="1" dirty="0"/>
            </a:p>
          </p:txBody>
        </p:sp>
        <p:sp>
          <p:nvSpPr>
            <p:cNvPr id="32" name="Rectangle 31"/>
            <p:cNvSpPr/>
            <p:nvPr/>
          </p:nvSpPr>
          <p:spPr>
            <a:xfrm>
              <a:off x="4294312" y="2483248"/>
              <a:ext cx="1486211" cy="132343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sz="1600" i="1" dirty="0" smtClean="0"/>
                <a:t>“It </a:t>
              </a:r>
              <a:r>
                <a:rPr lang="en-US" sz="1600" i="1" dirty="0"/>
                <a:t>helps me to be able to troubleshoot </a:t>
              </a:r>
              <a:r>
                <a:rPr lang="en-US" sz="1600" i="1" dirty="0" smtClean="0"/>
                <a:t> Kiosk </a:t>
              </a:r>
              <a:r>
                <a:rPr lang="en-US" sz="1600" i="1" dirty="0"/>
                <a:t>issues </a:t>
              </a:r>
              <a:r>
                <a:rPr lang="en-US" sz="1600" i="1" dirty="0" smtClean="0"/>
                <a:t>better”</a:t>
              </a:r>
              <a:endParaRPr lang="en-US" sz="1600" i="1" dirty="0"/>
            </a:p>
          </p:txBody>
        </p:sp>
        <p:sp>
          <p:nvSpPr>
            <p:cNvPr id="33" name="Rectangle 32"/>
            <p:cNvSpPr/>
            <p:nvPr/>
          </p:nvSpPr>
          <p:spPr>
            <a:xfrm>
              <a:off x="5683078" y="3098956"/>
              <a:ext cx="3249931" cy="107721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600" i="1" dirty="0" smtClean="0"/>
                <a:t>“I </a:t>
              </a:r>
              <a:r>
                <a:rPr lang="en-US" sz="1600" i="1" dirty="0"/>
                <a:t>got to see (</a:t>
              </a:r>
              <a:r>
                <a:rPr lang="en-US" sz="1600" i="1" dirty="0" smtClean="0"/>
                <a:t>change management tools) being </a:t>
              </a:r>
              <a:r>
                <a:rPr lang="en-US" sz="1600" i="1" dirty="0"/>
                <a:t>used and how the changes are put in. Great overall understanding of the </a:t>
              </a:r>
              <a:r>
                <a:rPr lang="en-US" sz="1600" i="1" dirty="0" smtClean="0"/>
                <a:t>process”</a:t>
              </a:r>
              <a:endParaRPr lang="en-US" sz="1600" i="1" dirty="0"/>
            </a:p>
          </p:txBody>
        </p:sp>
      </p:grpSp>
    </p:spTree>
    <p:extLst>
      <p:ext uri="{BB962C8B-B14F-4D97-AF65-F5344CB8AC3E}">
        <p14:creationId xmlns:p14="http://schemas.microsoft.com/office/powerpoint/2010/main" val="1903085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3998" y="38100"/>
            <a:ext cx="7080449" cy="857250"/>
          </a:xfrm>
        </p:spPr>
        <p:txBody>
          <a:bodyPr>
            <a:noAutofit/>
          </a:bodyPr>
          <a:lstStyle/>
          <a:p>
            <a:pPr algn="l"/>
            <a:r>
              <a:rPr lang="en-US" dirty="0"/>
              <a:t>4</a:t>
            </a:r>
            <a:r>
              <a:rPr lang="en-US" dirty="0" smtClean="0"/>
              <a:t>. Infra as Code &amp; Shared Understanding</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15</a:t>
            </a:fld>
            <a:endParaRPr lang="en-AU" dirty="0"/>
          </a:p>
        </p:txBody>
      </p:sp>
      <p:grpSp>
        <p:nvGrpSpPr>
          <p:cNvPr id="2" name="Group 1"/>
          <p:cNvGrpSpPr/>
          <p:nvPr/>
        </p:nvGrpSpPr>
        <p:grpSpPr>
          <a:xfrm>
            <a:off x="4051538" y="2602564"/>
            <a:ext cx="4961911" cy="925028"/>
            <a:chOff x="4065625" y="2544713"/>
            <a:chExt cx="4961911" cy="925028"/>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5625" y="2544713"/>
              <a:ext cx="668478" cy="925028"/>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596" y="2801646"/>
              <a:ext cx="1178898"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987" y="2622259"/>
              <a:ext cx="70802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4855884" y="2830364"/>
              <a:ext cx="375931" cy="353727"/>
            </a:xfrm>
            <a:prstGeom prst="rightArrow">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6654275" y="2828919"/>
              <a:ext cx="375931" cy="356616"/>
            </a:xfrm>
            <a:prstGeom prst="rightArrow">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8479506" y="2802916"/>
              <a:ext cx="548030" cy="408623"/>
            </a:xfrm>
            <a:prstGeom prst="round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smtClean="0"/>
                <a:t>VM</a:t>
              </a:r>
            </a:p>
          </p:txBody>
        </p:sp>
        <p:sp>
          <p:nvSpPr>
            <p:cNvPr id="14" name="Right Arrow 13"/>
            <p:cNvSpPr/>
            <p:nvPr/>
          </p:nvSpPr>
          <p:spPr>
            <a:xfrm>
              <a:off x="7981793" y="2830364"/>
              <a:ext cx="375931" cy="353727"/>
            </a:xfrm>
            <a:prstGeom prst="rightArrow">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4470254" y="4434666"/>
            <a:ext cx="3511539" cy="369332"/>
          </a:xfrm>
          <a:prstGeom prst="rect">
            <a:avLst/>
          </a:prstGeom>
        </p:spPr>
        <p:txBody>
          <a:bodyPr wrap="none">
            <a:spAutoFit/>
          </a:bodyPr>
          <a:lstStyle/>
          <a:p>
            <a:r>
              <a:rPr lang="en-US" dirty="0"/>
              <a:t>Pilot project : Jenkins infrastructure</a:t>
            </a:r>
          </a:p>
        </p:txBody>
      </p:sp>
      <p:sp>
        <p:nvSpPr>
          <p:cNvPr id="16" name="TextBox 15"/>
          <p:cNvSpPr txBox="1"/>
          <p:nvPr/>
        </p:nvSpPr>
        <p:spPr>
          <a:xfrm>
            <a:off x="435084" y="834321"/>
            <a:ext cx="8208912" cy="646331"/>
          </a:xfrm>
          <a:prstGeom prst="rect">
            <a:avLst/>
          </a:prstGeom>
          <a:noFill/>
        </p:spPr>
        <p:txBody>
          <a:bodyPr wrap="square" rtlCol="0">
            <a:spAutoFit/>
          </a:bodyPr>
          <a:lstStyle/>
          <a:p>
            <a:pPr algn="ctr"/>
            <a:r>
              <a:rPr lang="en-US" dirty="0" smtClean="0"/>
              <a:t>Leverage infrastructure as code with to build expertise and understanding across the value stream.</a:t>
            </a:r>
            <a:endParaRPr lang="en-US" dirty="0"/>
          </a:p>
        </p:txBody>
      </p:sp>
      <p:grpSp>
        <p:nvGrpSpPr>
          <p:cNvPr id="37" name="Group 36"/>
          <p:cNvGrpSpPr/>
          <p:nvPr/>
        </p:nvGrpSpPr>
        <p:grpSpPr>
          <a:xfrm>
            <a:off x="107504" y="1896301"/>
            <a:ext cx="3584159" cy="2403641"/>
            <a:chOff x="107504" y="1896301"/>
            <a:chExt cx="3584159" cy="2403641"/>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808" y="1896301"/>
              <a:ext cx="826800" cy="1144111"/>
            </a:xfrm>
            <a:prstGeom prst="rect">
              <a:avLst/>
            </a:prstGeom>
          </p:spPr>
        </p:pic>
        <p:grpSp>
          <p:nvGrpSpPr>
            <p:cNvPr id="36" name="Group 35"/>
            <p:cNvGrpSpPr/>
            <p:nvPr/>
          </p:nvGrpSpPr>
          <p:grpSpPr>
            <a:xfrm>
              <a:off x="1419241" y="1922498"/>
              <a:ext cx="776495" cy="971933"/>
              <a:chOff x="1233402" y="1922498"/>
              <a:chExt cx="776495" cy="971933"/>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062" y="2211257"/>
                <a:ext cx="683174" cy="683174"/>
              </a:xfrm>
              <a:prstGeom prst="rect">
                <a:avLst/>
              </a:prstGeom>
            </p:spPr>
          </p:pic>
          <p:sp>
            <p:nvSpPr>
              <p:cNvPr id="5" name="TextBox 4"/>
              <p:cNvSpPr txBox="1"/>
              <p:nvPr/>
            </p:nvSpPr>
            <p:spPr>
              <a:xfrm>
                <a:off x="1233402" y="1922498"/>
                <a:ext cx="776495" cy="338554"/>
              </a:xfrm>
              <a:prstGeom prst="rect">
                <a:avLst/>
              </a:prstGeom>
              <a:noFill/>
            </p:spPr>
            <p:txBody>
              <a:bodyPr wrap="none" rtlCol="0">
                <a:spAutoFit/>
              </a:bodyPr>
              <a:lstStyle/>
              <a:p>
                <a:r>
                  <a:rPr lang="en-US" sz="1600" dirty="0" smtClean="0"/>
                  <a:t>Master</a:t>
                </a:r>
                <a:endParaRPr lang="en-US" sz="1600" dirty="0"/>
              </a:p>
            </p:txBody>
          </p:sp>
        </p:grpSp>
        <p:grpSp>
          <p:nvGrpSpPr>
            <p:cNvPr id="31" name="Group 30"/>
            <p:cNvGrpSpPr/>
            <p:nvPr/>
          </p:nvGrpSpPr>
          <p:grpSpPr>
            <a:xfrm>
              <a:off x="216808" y="3311968"/>
              <a:ext cx="987974" cy="987974"/>
              <a:chOff x="743320" y="3311968"/>
              <a:chExt cx="987974" cy="987974"/>
            </a:xfrm>
          </p:grpSpPr>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320" y="3311968"/>
                <a:ext cx="683174" cy="683174"/>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720" y="3464368"/>
                <a:ext cx="683174" cy="683174"/>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120" y="3616768"/>
                <a:ext cx="683174" cy="683174"/>
              </a:xfrm>
              <a:prstGeom prst="rect">
                <a:avLst/>
              </a:prstGeom>
            </p:spPr>
          </p:pic>
        </p:grpSp>
        <p:grpSp>
          <p:nvGrpSpPr>
            <p:cNvPr id="32" name="Group 31"/>
            <p:cNvGrpSpPr/>
            <p:nvPr/>
          </p:nvGrpSpPr>
          <p:grpSpPr>
            <a:xfrm>
              <a:off x="1404745" y="3464368"/>
              <a:ext cx="835574" cy="835574"/>
              <a:chOff x="1742645" y="3284520"/>
              <a:chExt cx="835574" cy="835574"/>
            </a:xfrm>
          </p:grpSpPr>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645" y="3284520"/>
                <a:ext cx="683174" cy="68317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5045" y="3436920"/>
                <a:ext cx="683174" cy="683174"/>
              </a:xfrm>
              <a:prstGeom prst="rect">
                <a:avLst/>
              </a:prstGeom>
            </p:spPr>
          </p:pic>
        </p:grpSp>
        <p:sp>
          <p:nvSpPr>
            <p:cNvPr id="28" name="TextBox 27"/>
            <p:cNvSpPr txBox="1"/>
            <p:nvPr/>
          </p:nvSpPr>
          <p:spPr>
            <a:xfrm>
              <a:off x="107504" y="3086839"/>
              <a:ext cx="1423980" cy="276999"/>
            </a:xfrm>
            <a:prstGeom prst="rect">
              <a:avLst/>
            </a:prstGeom>
            <a:noFill/>
          </p:spPr>
          <p:txBody>
            <a:bodyPr wrap="none" rtlCol="0">
              <a:spAutoFit/>
            </a:bodyPr>
            <a:lstStyle/>
            <a:p>
              <a:r>
                <a:rPr lang="en-US" sz="1200" dirty="0" smtClean="0"/>
                <a:t>14 Windows Agents</a:t>
              </a:r>
              <a:endParaRPr lang="en-US" sz="1200" dirty="0"/>
            </a:p>
          </p:txBody>
        </p:sp>
        <p:sp>
          <p:nvSpPr>
            <p:cNvPr id="29" name="TextBox 28"/>
            <p:cNvSpPr txBox="1"/>
            <p:nvPr/>
          </p:nvSpPr>
          <p:spPr>
            <a:xfrm>
              <a:off x="1475656" y="3086839"/>
              <a:ext cx="1089273" cy="276999"/>
            </a:xfrm>
            <a:prstGeom prst="rect">
              <a:avLst/>
            </a:prstGeom>
            <a:noFill/>
          </p:spPr>
          <p:txBody>
            <a:bodyPr wrap="none" rtlCol="0">
              <a:spAutoFit/>
            </a:bodyPr>
            <a:lstStyle/>
            <a:p>
              <a:r>
                <a:rPr lang="en-US" sz="1200" dirty="0" smtClean="0"/>
                <a:t>2 Linux Agents</a:t>
              </a:r>
              <a:endParaRPr lang="en-US" sz="1200" dirty="0"/>
            </a:p>
          </p:txBody>
        </p:sp>
        <p:grpSp>
          <p:nvGrpSpPr>
            <p:cNvPr id="34" name="Group 33"/>
            <p:cNvGrpSpPr/>
            <p:nvPr/>
          </p:nvGrpSpPr>
          <p:grpSpPr>
            <a:xfrm>
              <a:off x="2440282" y="3464368"/>
              <a:ext cx="835574" cy="835574"/>
              <a:chOff x="2656306" y="3464368"/>
              <a:chExt cx="835574" cy="835574"/>
            </a:xfrm>
          </p:grpSpPr>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06" y="3464368"/>
                <a:ext cx="683174" cy="683174"/>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8706" y="3616768"/>
                <a:ext cx="683174" cy="683174"/>
              </a:xfrm>
              <a:prstGeom prst="rect">
                <a:avLst/>
              </a:prstGeom>
            </p:spPr>
          </p:pic>
        </p:grpSp>
        <p:sp>
          <p:nvSpPr>
            <p:cNvPr id="30" name="TextBox 29"/>
            <p:cNvSpPr txBox="1"/>
            <p:nvPr/>
          </p:nvSpPr>
          <p:spPr>
            <a:xfrm>
              <a:off x="2483768" y="3086839"/>
              <a:ext cx="1207895" cy="276999"/>
            </a:xfrm>
            <a:prstGeom prst="rect">
              <a:avLst/>
            </a:prstGeom>
            <a:noFill/>
          </p:spPr>
          <p:txBody>
            <a:bodyPr wrap="none" rtlCol="0">
              <a:spAutoFit/>
            </a:bodyPr>
            <a:lstStyle/>
            <a:p>
              <a:r>
                <a:rPr lang="en-US" sz="1200" dirty="0" smtClean="0"/>
                <a:t>2 Solaris  Agents</a:t>
              </a:r>
              <a:endParaRPr lang="en-US" sz="1200" dirty="0"/>
            </a:p>
          </p:txBody>
        </p:sp>
      </p:grpSp>
    </p:spTree>
    <p:extLst>
      <p:ext uri="{BB962C8B-B14F-4D97-AF65-F5344CB8AC3E}">
        <p14:creationId xmlns:p14="http://schemas.microsoft.com/office/powerpoint/2010/main" val="200969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5656" y="8415"/>
            <a:ext cx="6789465" cy="857250"/>
          </a:xfrm>
        </p:spPr>
        <p:txBody>
          <a:bodyPr>
            <a:noAutofit/>
          </a:bodyPr>
          <a:lstStyle/>
          <a:p>
            <a:pPr algn="l"/>
            <a:r>
              <a:rPr lang="en-US" sz="2800" dirty="0" smtClean="0"/>
              <a:t>Behavior Changes &amp; Double Loop Learning</a:t>
            </a:r>
            <a:endParaRPr lang="en-US" sz="2800"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16</a:t>
            </a:fld>
            <a:endParaRPr lang="en-AU" dirty="0"/>
          </a:p>
        </p:txBody>
      </p:sp>
      <p:sp>
        <p:nvSpPr>
          <p:cNvPr id="3092" name="Rectangle 3091"/>
          <p:cNvSpPr/>
          <p:nvPr/>
        </p:nvSpPr>
        <p:spPr>
          <a:xfrm>
            <a:off x="217912" y="729941"/>
            <a:ext cx="8424935" cy="646331"/>
          </a:xfrm>
          <a:prstGeom prst="rect">
            <a:avLst/>
          </a:prstGeom>
        </p:spPr>
        <p:txBody>
          <a:bodyPr wrap="square">
            <a:spAutoFit/>
          </a:bodyPr>
          <a:lstStyle/>
          <a:p>
            <a:pPr algn="ctr"/>
            <a:r>
              <a:rPr lang="en-US" dirty="0" smtClean="0"/>
              <a:t>Use shared, collaborative initiatives to “Challenge </a:t>
            </a:r>
            <a:r>
              <a:rPr lang="en-US" dirty="0"/>
              <a:t>the Status </a:t>
            </a:r>
            <a:r>
              <a:rPr lang="en-US" dirty="0" smtClean="0"/>
              <a:t>Quo”, change company norms and change what people do.</a:t>
            </a:r>
            <a:endParaRPr lang="en-US" dirty="0"/>
          </a:p>
        </p:txBody>
      </p:sp>
      <p:pic>
        <p:nvPicPr>
          <p:cNvPr id="16" name="Picture 15"/>
          <p:cNvPicPr>
            <a:picLocks noChangeAspect="1"/>
          </p:cNvPicPr>
          <p:nvPr/>
        </p:nvPicPr>
        <p:blipFill>
          <a:blip r:embed="rId3"/>
          <a:stretch>
            <a:fillRect/>
          </a:stretch>
        </p:blipFill>
        <p:spPr>
          <a:xfrm>
            <a:off x="135632" y="1322692"/>
            <a:ext cx="3456384" cy="1921022"/>
          </a:xfrm>
          <a:prstGeom prst="rect">
            <a:avLst/>
          </a:prstGeom>
        </p:spPr>
      </p:pic>
      <p:pic>
        <p:nvPicPr>
          <p:cNvPr id="20" name="Picture 19"/>
          <p:cNvPicPr>
            <a:picLocks noChangeAspect="1"/>
          </p:cNvPicPr>
          <p:nvPr/>
        </p:nvPicPr>
        <p:blipFill>
          <a:blip r:embed="rId4"/>
          <a:stretch>
            <a:fillRect/>
          </a:stretch>
        </p:blipFill>
        <p:spPr>
          <a:xfrm>
            <a:off x="2892386" y="2988223"/>
            <a:ext cx="2303653" cy="1713896"/>
          </a:xfrm>
          <a:prstGeom prst="rect">
            <a:avLst/>
          </a:prstGeom>
        </p:spPr>
      </p:pic>
      <p:grpSp>
        <p:nvGrpSpPr>
          <p:cNvPr id="40" name="Group 39"/>
          <p:cNvGrpSpPr/>
          <p:nvPr/>
        </p:nvGrpSpPr>
        <p:grpSpPr>
          <a:xfrm>
            <a:off x="5745634" y="1275606"/>
            <a:ext cx="3073126" cy="2990358"/>
            <a:chOff x="5443572" y="1517112"/>
            <a:chExt cx="3497698" cy="3396924"/>
          </a:xfrm>
        </p:grpSpPr>
        <p:sp>
          <p:nvSpPr>
            <p:cNvPr id="7" name="Oval 6"/>
            <p:cNvSpPr/>
            <p:nvPr/>
          </p:nvSpPr>
          <p:spPr>
            <a:xfrm>
              <a:off x="5443572" y="1517112"/>
              <a:ext cx="3493503" cy="339692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28715" y="1585897"/>
              <a:ext cx="1005147" cy="1135685"/>
              <a:chOff x="5956647" y="4087965"/>
              <a:chExt cx="1005147" cy="1135685"/>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56647" y="4087965"/>
                <a:ext cx="886424" cy="886424"/>
              </a:xfrm>
              <a:prstGeom prst="rect">
                <a:avLst/>
              </a:prstGeom>
            </p:spPr>
          </p:pic>
          <p:sp>
            <p:nvSpPr>
              <p:cNvPr id="10" name="TextBox 9"/>
              <p:cNvSpPr txBox="1"/>
              <p:nvPr/>
            </p:nvSpPr>
            <p:spPr>
              <a:xfrm>
                <a:off x="5956647" y="4874028"/>
                <a:ext cx="1005147" cy="349622"/>
              </a:xfrm>
              <a:prstGeom prst="rect">
                <a:avLst/>
              </a:prstGeom>
              <a:noFill/>
            </p:spPr>
            <p:txBody>
              <a:bodyPr wrap="square" rtlCol="0">
                <a:spAutoFit/>
              </a:bodyPr>
              <a:lstStyle/>
              <a:p>
                <a:pPr algn="ctr"/>
                <a:r>
                  <a:rPr lang="en-US" sz="1400" b="1" dirty="0" smtClean="0"/>
                  <a:t>Architect</a:t>
                </a:r>
                <a:endParaRPr lang="en-US" sz="1400" b="1" dirty="0"/>
              </a:p>
            </p:txBody>
          </p:sp>
        </p:grpSp>
        <p:grpSp>
          <p:nvGrpSpPr>
            <p:cNvPr id="18" name="Group 17"/>
            <p:cNvGrpSpPr/>
            <p:nvPr/>
          </p:nvGrpSpPr>
          <p:grpSpPr>
            <a:xfrm>
              <a:off x="5612311" y="2555675"/>
              <a:ext cx="897286" cy="1292097"/>
              <a:chOff x="5130857" y="4643478"/>
              <a:chExt cx="897286" cy="1292097"/>
            </a:xfrm>
          </p:grpSpPr>
          <p:pic>
            <p:nvPicPr>
              <p:cNvPr id="19" name="Picture 1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30857" y="4643478"/>
                <a:ext cx="869239" cy="869239"/>
              </a:xfrm>
              <a:prstGeom prst="rect">
                <a:avLst/>
              </a:prstGeom>
            </p:spPr>
          </p:pic>
          <p:sp>
            <p:nvSpPr>
              <p:cNvPr id="21" name="TextBox 20"/>
              <p:cNvSpPr txBox="1"/>
              <p:nvPr/>
            </p:nvSpPr>
            <p:spPr>
              <a:xfrm>
                <a:off x="5130857" y="5412355"/>
                <a:ext cx="897286" cy="523220"/>
              </a:xfrm>
              <a:prstGeom prst="rect">
                <a:avLst/>
              </a:prstGeom>
              <a:noFill/>
            </p:spPr>
            <p:txBody>
              <a:bodyPr wrap="square" rtlCol="0">
                <a:spAutoFit/>
              </a:bodyPr>
              <a:lstStyle/>
              <a:p>
                <a:pPr algn="ctr"/>
                <a:r>
                  <a:rPr lang="en-US" sz="1400" b="1" dirty="0" smtClean="0"/>
                  <a:t>Product Owner</a:t>
                </a:r>
                <a:endParaRPr lang="en-US" sz="1400" b="1" dirty="0"/>
              </a:p>
            </p:txBody>
          </p:sp>
        </p:grpSp>
        <p:grpSp>
          <p:nvGrpSpPr>
            <p:cNvPr id="22" name="Group 21"/>
            <p:cNvGrpSpPr/>
            <p:nvPr/>
          </p:nvGrpSpPr>
          <p:grpSpPr>
            <a:xfrm>
              <a:off x="6198548" y="3581156"/>
              <a:ext cx="1029563" cy="1209628"/>
              <a:chOff x="6582752" y="5059256"/>
              <a:chExt cx="1029563" cy="1209628"/>
            </a:xfrm>
          </p:grpSpPr>
          <p:pic>
            <p:nvPicPr>
              <p:cNvPr id="23" name="Picture 2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582752" y="5059256"/>
                <a:ext cx="959576" cy="959575"/>
              </a:xfrm>
              <a:prstGeom prst="rect">
                <a:avLst/>
              </a:prstGeom>
            </p:spPr>
          </p:pic>
          <p:sp>
            <p:nvSpPr>
              <p:cNvPr id="24" name="TextBox 23"/>
              <p:cNvSpPr txBox="1"/>
              <p:nvPr/>
            </p:nvSpPr>
            <p:spPr>
              <a:xfrm>
                <a:off x="6603109" y="5919262"/>
                <a:ext cx="1009206" cy="349622"/>
              </a:xfrm>
              <a:prstGeom prst="rect">
                <a:avLst/>
              </a:prstGeom>
              <a:noFill/>
            </p:spPr>
            <p:txBody>
              <a:bodyPr wrap="square" rtlCol="0">
                <a:spAutoFit/>
              </a:bodyPr>
              <a:lstStyle/>
              <a:p>
                <a:pPr algn="ctr"/>
                <a:r>
                  <a:rPr lang="en-US" sz="1400" b="1" dirty="0" smtClean="0"/>
                  <a:t>Prod Ops</a:t>
                </a:r>
                <a:endParaRPr lang="en-US" sz="1400" b="1" dirty="0"/>
              </a:p>
            </p:txBody>
          </p:sp>
        </p:grpSp>
        <p:grpSp>
          <p:nvGrpSpPr>
            <p:cNvPr id="28" name="Group 27"/>
            <p:cNvGrpSpPr/>
            <p:nvPr/>
          </p:nvGrpSpPr>
          <p:grpSpPr>
            <a:xfrm>
              <a:off x="7195277" y="1785346"/>
              <a:ext cx="1115866" cy="1122022"/>
              <a:chOff x="6663017" y="3428310"/>
              <a:chExt cx="1115866" cy="1122022"/>
            </a:xfrm>
          </p:grpSpPr>
          <p:pic>
            <p:nvPicPr>
              <p:cNvPr id="29" name="Pictur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57490" y="3428310"/>
                <a:ext cx="864457" cy="864457"/>
              </a:xfrm>
              <a:prstGeom prst="rect">
                <a:avLst/>
              </a:prstGeom>
            </p:spPr>
          </p:pic>
          <p:sp>
            <p:nvSpPr>
              <p:cNvPr id="30" name="TextBox 29"/>
              <p:cNvSpPr txBox="1"/>
              <p:nvPr/>
            </p:nvSpPr>
            <p:spPr>
              <a:xfrm>
                <a:off x="6663017" y="4200710"/>
                <a:ext cx="1115866" cy="349622"/>
              </a:xfrm>
              <a:prstGeom prst="rect">
                <a:avLst/>
              </a:prstGeom>
              <a:noFill/>
            </p:spPr>
            <p:txBody>
              <a:bodyPr wrap="square" rtlCol="0">
                <a:spAutoFit/>
              </a:bodyPr>
              <a:lstStyle/>
              <a:p>
                <a:pPr algn="ctr"/>
                <a:r>
                  <a:rPr lang="en-US" sz="1400" b="1" dirty="0" smtClean="0"/>
                  <a:t>Developer</a:t>
                </a:r>
                <a:endParaRPr lang="en-US" sz="1400" b="1" dirty="0"/>
              </a:p>
            </p:txBody>
          </p:sp>
        </p:grpSp>
        <p:grpSp>
          <p:nvGrpSpPr>
            <p:cNvPr id="34" name="Group 33"/>
            <p:cNvGrpSpPr/>
            <p:nvPr/>
          </p:nvGrpSpPr>
          <p:grpSpPr>
            <a:xfrm>
              <a:off x="7913455" y="2367368"/>
              <a:ext cx="1027815" cy="1128844"/>
              <a:chOff x="7710412" y="3266898"/>
              <a:chExt cx="1027815" cy="1128844"/>
            </a:xfrm>
          </p:grpSpPr>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785679" y="3266898"/>
                <a:ext cx="877280" cy="877280"/>
              </a:xfrm>
              <a:prstGeom prst="rect">
                <a:avLst/>
              </a:prstGeom>
            </p:spPr>
          </p:pic>
          <p:sp>
            <p:nvSpPr>
              <p:cNvPr id="36" name="TextBox 35"/>
              <p:cNvSpPr txBox="1"/>
              <p:nvPr/>
            </p:nvSpPr>
            <p:spPr>
              <a:xfrm>
                <a:off x="7710412" y="4087965"/>
                <a:ext cx="1027815" cy="307777"/>
              </a:xfrm>
              <a:prstGeom prst="rect">
                <a:avLst/>
              </a:prstGeom>
              <a:noFill/>
            </p:spPr>
            <p:txBody>
              <a:bodyPr wrap="square" rtlCol="0">
                <a:spAutoFit/>
              </a:bodyPr>
              <a:lstStyle/>
              <a:p>
                <a:pPr algn="ctr"/>
                <a:r>
                  <a:rPr lang="en-US" sz="1400" b="1" dirty="0" smtClean="0"/>
                  <a:t>QA</a:t>
                </a:r>
                <a:endParaRPr lang="en-US" sz="1400" b="1" dirty="0"/>
              </a:p>
            </p:txBody>
          </p:sp>
        </p:grpSp>
        <p:grpSp>
          <p:nvGrpSpPr>
            <p:cNvPr id="5" name="Group 4"/>
            <p:cNvGrpSpPr/>
            <p:nvPr/>
          </p:nvGrpSpPr>
          <p:grpSpPr>
            <a:xfrm>
              <a:off x="6596722" y="2612727"/>
              <a:ext cx="871893" cy="1105442"/>
              <a:chOff x="6928815" y="2710598"/>
              <a:chExt cx="871893" cy="1105442"/>
            </a:xfrm>
          </p:grpSpPr>
          <p:pic>
            <p:nvPicPr>
              <p:cNvPr id="37" name="Picture 3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928815" y="2710598"/>
                <a:ext cx="871893" cy="871893"/>
              </a:xfrm>
              <a:prstGeom prst="rect">
                <a:avLst/>
              </a:prstGeom>
            </p:spPr>
          </p:pic>
          <p:sp>
            <p:nvSpPr>
              <p:cNvPr id="38" name="TextBox 37"/>
              <p:cNvSpPr txBox="1"/>
              <p:nvPr/>
            </p:nvSpPr>
            <p:spPr>
              <a:xfrm>
                <a:off x="7133483" y="3508263"/>
                <a:ext cx="426720" cy="307777"/>
              </a:xfrm>
              <a:prstGeom prst="rect">
                <a:avLst/>
              </a:prstGeom>
              <a:noFill/>
            </p:spPr>
            <p:txBody>
              <a:bodyPr wrap="none" rtlCol="0">
                <a:spAutoFit/>
              </a:bodyPr>
              <a:lstStyle/>
              <a:p>
                <a:r>
                  <a:rPr lang="en-US" sz="1400" b="1" dirty="0" smtClean="0"/>
                  <a:t>SM</a:t>
                </a:r>
                <a:endParaRPr lang="en-US" sz="1400" b="1" dirty="0"/>
              </a:p>
            </p:txBody>
          </p:sp>
        </p:grpSp>
        <p:grpSp>
          <p:nvGrpSpPr>
            <p:cNvPr id="6" name="Group 5"/>
            <p:cNvGrpSpPr/>
            <p:nvPr/>
          </p:nvGrpSpPr>
          <p:grpSpPr>
            <a:xfrm>
              <a:off x="7329249" y="3410391"/>
              <a:ext cx="1031904" cy="1338547"/>
              <a:chOff x="7329249" y="3410392"/>
              <a:chExt cx="959576" cy="1217746"/>
            </a:xfrm>
          </p:grpSpPr>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9249" y="3410392"/>
                <a:ext cx="959576" cy="959576"/>
              </a:xfrm>
              <a:prstGeom prst="rect">
                <a:avLst/>
              </a:prstGeom>
            </p:spPr>
          </p:pic>
          <p:sp>
            <p:nvSpPr>
              <p:cNvPr id="39" name="TextBox 38"/>
              <p:cNvSpPr txBox="1"/>
              <p:nvPr/>
            </p:nvSpPr>
            <p:spPr>
              <a:xfrm>
                <a:off x="7360394" y="4320361"/>
                <a:ext cx="897286" cy="307777"/>
              </a:xfrm>
              <a:prstGeom prst="rect">
                <a:avLst/>
              </a:prstGeom>
              <a:noFill/>
            </p:spPr>
            <p:txBody>
              <a:bodyPr wrap="square" rtlCol="0">
                <a:spAutoFit/>
              </a:bodyPr>
              <a:lstStyle/>
              <a:p>
                <a:pPr algn="ctr"/>
                <a:r>
                  <a:rPr lang="en-US" sz="1400" b="1" dirty="0" smtClean="0"/>
                  <a:t>Platform</a:t>
                </a:r>
                <a:endParaRPr lang="en-US" sz="1400" b="1" dirty="0"/>
              </a:p>
            </p:txBody>
          </p:sp>
        </p:grpSp>
      </p:grpSp>
      <p:sp>
        <p:nvSpPr>
          <p:cNvPr id="41" name="TextBox 40"/>
          <p:cNvSpPr txBox="1"/>
          <p:nvPr/>
        </p:nvSpPr>
        <p:spPr>
          <a:xfrm>
            <a:off x="6074271" y="4223247"/>
            <a:ext cx="2746201" cy="369332"/>
          </a:xfrm>
          <a:prstGeom prst="rect">
            <a:avLst/>
          </a:prstGeom>
          <a:noFill/>
        </p:spPr>
        <p:txBody>
          <a:bodyPr wrap="none" rtlCol="0">
            <a:spAutoFit/>
          </a:bodyPr>
          <a:lstStyle/>
          <a:p>
            <a:r>
              <a:rPr lang="en-US" dirty="0" smtClean="0"/>
              <a:t>True Cross Functional Team</a:t>
            </a:r>
            <a:endParaRPr lang="en-US" dirty="0"/>
          </a:p>
        </p:txBody>
      </p:sp>
      <p:sp>
        <p:nvSpPr>
          <p:cNvPr id="11" name="TextBox 10"/>
          <p:cNvSpPr txBox="1"/>
          <p:nvPr/>
        </p:nvSpPr>
        <p:spPr>
          <a:xfrm>
            <a:off x="395536" y="3723878"/>
            <a:ext cx="45719" cy="369332"/>
          </a:xfrm>
          <a:prstGeom prst="rect">
            <a:avLst/>
          </a:prstGeom>
          <a:noFill/>
        </p:spPr>
        <p:txBody>
          <a:bodyPr wrap="square" rtlCol="0">
            <a:spAutoFit/>
          </a:bodyPr>
          <a:lstStyle/>
          <a:p>
            <a:endParaRPr lang="en-US" dirty="0"/>
          </a:p>
        </p:txBody>
      </p:sp>
      <p:sp>
        <p:nvSpPr>
          <p:cNvPr id="12" name="TextBox 11"/>
          <p:cNvSpPr txBox="1"/>
          <p:nvPr/>
        </p:nvSpPr>
        <p:spPr>
          <a:xfrm>
            <a:off x="188486" y="3568007"/>
            <a:ext cx="2585611" cy="738664"/>
          </a:xfrm>
          <a:prstGeom prst="rect">
            <a:avLst/>
          </a:prstGeom>
          <a:noFill/>
        </p:spPr>
        <p:txBody>
          <a:bodyPr wrap="square" rtlCol="0">
            <a:spAutoFit/>
          </a:bodyPr>
          <a:lstStyle/>
          <a:p>
            <a:pPr algn="ctr"/>
            <a:r>
              <a:rPr lang="en-US" sz="1400" b="1" i="1" dirty="0"/>
              <a:t>Lean Enterprise</a:t>
            </a:r>
            <a:r>
              <a:rPr lang="en-US" sz="1400" b="1" i="1" dirty="0" smtClean="0"/>
              <a:t>: </a:t>
            </a:r>
            <a:r>
              <a:rPr lang="en-US" sz="1400" b="1" i="1" dirty="0"/>
              <a:t>Jez Humble, Joanne </a:t>
            </a:r>
            <a:r>
              <a:rPr lang="en-US" sz="1400" b="1" i="1" dirty="0" err="1"/>
              <a:t>Molesky</a:t>
            </a:r>
            <a:r>
              <a:rPr lang="en-US" sz="1400" b="1" i="1" dirty="0"/>
              <a:t>, Barry O’Reilly</a:t>
            </a:r>
          </a:p>
          <a:p>
            <a:pPr algn="ctr"/>
            <a:endParaRPr lang="en-US" sz="1400" b="1" i="1" dirty="0"/>
          </a:p>
        </p:txBody>
      </p:sp>
    </p:spTree>
    <p:extLst>
      <p:ext uri="{BB962C8B-B14F-4D97-AF65-F5344CB8AC3E}">
        <p14:creationId xmlns:p14="http://schemas.microsoft.com/office/powerpoint/2010/main" val="1419698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5</a:t>
            </a:r>
            <a:r>
              <a:rPr lang="en-US" dirty="0" smtClean="0"/>
              <a:t>. </a:t>
            </a:r>
            <a:r>
              <a:rPr lang="en-US" dirty="0"/>
              <a:t>Legacy Test Automation / ATDD</a:t>
            </a:r>
          </a:p>
        </p:txBody>
      </p:sp>
      <p:sp>
        <p:nvSpPr>
          <p:cNvPr id="4" name="Slide Number Placeholder 3"/>
          <p:cNvSpPr>
            <a:spLocks noGrp="1"/>
          </p:cNvSpPr>
          <p:nvPr>
            <p:ph type="sldNum" sz="quarter" idx="4"/>
          </p:nvPr>
        </p:nvSpPr>
        <p:spPr/>
        <p:txBody>
          <a:bodyPr/>
          <a:lstStyle/>
          <a:p>
            <a:fld id="{24F9C604-95B0-46C7-9D86-179232C830D6}" type="slidenum">
              <a:rPr lang="en-AU" smtClean="0"/>
              <a:pPr/>
              <a:t>17</a:t>
            </a:fld>
            <a:endParaRPr lang="en-AU"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1753559"/>
            <a:ext cx="4752528" cy="2350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79512" y="1912169"/>
            <a:ext cx="3312368" cy="2033555"/>
            <a:chOff x="179512" y="1747456"/>
            <a:chExt cx="3312368" cy="2033555"/>
          </a:xfrm>
        </p:grpSpPr>
        <p:sp>
          <p:nvSpPr>
            <p:cNvPr id="5" name="Rounded Rectangle 4"/>
            <p:cNvSpPr/>
            <p:nvPr/>
          </p:nvSpPr>
          <p:spPr>
            <a:xfrm>
              <a:off x="179512" y="2451827"/>
              <a:ext cx="986408" cy="624813"/>
            </a:xfrm>
            <a:prstGeom prst="roundRect">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SpecFlow</a:t>
              </a:r>
              <a:endParaRPr lang="en-US" sz="1400" dirty="0" smtClean="0"/>
            </a:p>
            <a:p>
              <a:pPr algn="ctr"/>
              <a:r>
                <a:rPr lang="en-US" sz="1400" dirty="0" smtClean="0"/>
                <a:t>Tests</a:t>
              </a:r>
              <a:endParaRPr lang="en-US" sz="1400" dirty="0"/>
            </a:p>
          </p:txBody>
        </p:sp>
        <p:sp>
          <p:nvSpPr>
            <p:cNvPr id="7" name="Rounded Rectangle 6"/>
            <p:cNvSpPr/>
            <p:nvPr/>
          </p:nvSpPr>
          <p:spPr>
            <a:xfrm>
              <a:off x="1414500" y="1747456"/>
              <a:ext cx="914400" cy="624813"/>
            </a:xfrm>
            <a:prstGeom prst="roundRect">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Legacy </a:t>
              </a:r>
            </a:p>
            <a:p>
              <a:pPr algn="ctr"/>
              <a:r>
                <a:rPr lang="en-US" sz="1400" dirty="0" smtClean="0"/>
                <a:t>System</a:t>
              </a:r>
              <a:endParaRPr lang="en-US" sz="1400" dirty="0"/>
            </a:p>
          </p:txBody>
        </p:sp>
        <p:sp>
          <p:nvSpPr>
            <p:cNvPr id="8" name="Rounded Rectangle 7"/>
            <p:cNvSpPr/>
            <p:nvPr/>
          </p:nvSpPr>
          <p:spPr>
            <a:xfrm>
              <a:off x="1403648" y="3156198"/>
              <a:ext cx="914400" cy="624813"/>
            </a:xfrm>
            <a:prstGeom prst="roundRect">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Modern</a:t>
              </a:r>
            </a:p>
            <a:p>
              <a:pPr algn="ctr"/>
              <a:r>
                <a:rPr lang="en-US" sz="1400" dirty="0" smtClean="0"/>
                <a:t>System</a:t>
              </a:r>
              <a:endParaRPr lang="en-US" sz="1400" dirty="0"/>
            </a:p>
          </p:txBody>
        </p:sp>
        <p:sp>
          <p:nvSpPr>
            <p:cNvPr id="9" name="Rounded Rectangle 8"/>
            <p:cNvSpPr/>
            <p:nvPr/>
          </p:nvSpPr>
          <p:spPr>
            <a:xfrm>
              <a:off x="2577480" y="1747456"/>
              <a:ext cx="914400" cy="624813"/>
            </a:xfrm>
            <a:prstGeom prst="roundRect">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XML</a:t>
              </a:r>
              <a:endParaRPr lang="en-US" sz="1400" dirty="0"/>
            </a:p>
          </p:txBody>
        </p:sp>
        <p:sp>
          <p:nvSpPr>
            <p:cNvPr id="10" name="Rounded Rectangle 9"/>
            <p:cNvSpPr/>
            <p:nvPr/>
          </p:nvSpPr>
          <p:spPr>
            <a:xfrm>
              <a:off x="2537520" y="3156198"/>
              <a:ext cx="914400" cy="624813"/>
            </a:xfrm>
            <a:prstGeom prst="roundRect">
              <a:avLst/>
            </a:prstGeom>
            <a:solidFill>
              <a:schemeClr val="accent5"/>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XML</a:t>
              </a:r>
              <a:endParaRPr lang="en-US" sz="1400" dirty="0"/>
            </a:p>
          </p:txBody>
        </p:sp>
        <p:sp>
          <p:nvSpPr>
            <p:cNvPr id="6" name="Right Arrow 5"/>
            <p:cNvSpPr/>
            <p:nvPr/>
          </p:nvSpPr>
          <p:spPr>
            <a:xfrm rot="2700000">
              <a:off x="1139661" y="2858948"/>
              <a:ext cx="416174" cy="24039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8900000" flipV="1">
              <a:off x="1139661" y="2426900"/>
              <a:ext cx="416174" cy="24039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flipV="1">
              <a:off x="2372896" y="1923678"/>
              <a:ext cx="182880" cy="24039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flipV="1">
              <a:off x="2339752" y="3339470"/>
              <a:ext cx="182880" cy="240392"/>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p:cNvSpPr/>
            <p:nvPr/>
          </p:nvSpPr>
          <p:spPr>
            <a:xfrm rot="16200000">
              <a:off x="2723605" y="2644037"/>
              <a:ext cx="624813" cy="240392"/>
            </a:xfrm>
            <a:prstGeom prst="lef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a:off x="1573105" y="4290650"/>
            <a:ext cx="697242" cy="369332"/>
          </a:xfrm>
          <a:prstGeom prst="rect">
            <a:avLst/>
          </a:prstGeom>
          <a:noFill/>
        </p:spPr>
        <p:txBody>
          <a:bodyPr wrap="none" rtlCol="0">
            <a:spAutoFit/>
          </a:bodyPr>
          <a:lstStyle/>
          <a:p>
            <a:r>
              <a:rPr lang="en-US" dirty="0" smtClean="0"/>
              <a:t>ATDD</a:t>
            </a:r>
            <a:endParaRPr lang="en-US" dirty="0"/>
          </a:p>
        </p:txBody>
      </p:sp>
      <p:sp>
        <p:nvSpPr>
          <p:cNvPr id="18" name="TextBox 17"/>
          <p:cNvSpPr txBox="1"/>
          <p:nvPr/>
        </p:nvSpPr>
        <p:spPr>
          <a:xfrm>
            <a:off x="5160814" y="4290650"/>
            <a:ext cx="2854820" cy="369332"/>
          </a:xfrm>
          <a:prstGeom prst="rect">
            <a:avLst/>
          </a:prstGeom>
          <a:noFill/>
        </p:spPr>
        <p:txBody>
          <a:bodyPr wrap="none" rtlCol="0">
            <a:spAutoFit/>
          </a:bodyPr>
          <a:lstStyle/>
          <a:p>
            <a:r>
              <a:rPr lang="en-US" dirty="0" smtClean="0"/>
              <a:t>Continuous Validation Portal</a:t>
            </a:r>
            <a:endParaRPr lang="en-US" dirty="0"/>
          </a:p>
        </p:txBody>
      </p:sp>
      <p:sp>
        <p:nvSpPr>
          <p:cNvPr id="19" name="Rectangle 18"/>
          <p:cNvSpPr/>
          <p:nvPr/>
        </p:nvSpPr>
        <p:spPr>
          <a:xfrm>
            <a:off x="179512" y="786995"/>
            <a:ext cx="8805177" cy="646331"/>
          </a:xfrm>
          <a:prstGeom prst="rect">
            <a:avLst/>
          </a:prstGeom>
        </p:spPr>
        <p:txBody>
          <a:bodyPr wrap="square">
            <a:spAutoFit/>
          </a:bodyPr>
          <a:lstStyle/>
          <a:p>
            <a:pPr algn="ctr"/>
            <a:r>
              <a:rPr lang="en-US" dirty="0" smtClean="0"/>
              <a:t>Leverage ATDD and automation to evolve legacy systems, improve velocity and quality while reducing the risk of change.  Embrace “Unimodal Speed” and strangle off complexity.</a:t>
            </a:r>
            <a:endParaRPr lang="en-US" dirty="0"/>
          </a:p>
        </p:txBody>
      </p:sp>
    </p:spTree>
    <p:extLst>
      <p:ext uri="{BB962C8B-B14F-4D97-AF65-F5344CB8AC3E}">
        <p14:creationId xmlns:p14="http://schemas.microsoft.com/office/powerpoint/2010/main" val="3409796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gn="l"/>
            <a:r>
              <a:rPr lang="en-US" dirty="0"/>
              <a:t>5</a:t>
            </a:r>
            <a:r>
              <a:rPr lang="en-US" dirty="0" smtClean="0"/>
              <a:t>. </a:t>
            </a:r>
            <a:r>
              <a:rPr lang="en-US" dirty="0"/>
              <a:t>Legacy Test Automation / ATDD</a:t>
            </a:r>
          </a:p>
        </p:txBody>
      </p:sp>
      <p:sp>
        <p:nvSpPr>
          <p:cNvPr id="4" name="Slide Number Placeholder 3"/>
          <p:cNvSpPr>
            <a:spLocks noGrp="1"/>
          </p:cNvSpPr>
          <p:nvPr>
            <p:ph type="sldNum" sz="quarter" idx="4"/>
          </p:nvPr>
        </p:nvSpPr>
        <p:spPr/>
        <p:txBody>
          <a:bodyPr/>
          <a:lstStyle/>
          <a:p>
            <a:fld id="{24F9C604-95B0-46C7-9D86-179232C830D6}" type="slidenum">
              <a:rPr lang="en-AU" smtClean="0"/>
              <a:pPr/>
              <a:t>18</a:t>
            </a:fld>
            <a:endParaRPr lang="en-AU" dirty="0"/>
          </a:p>
        </p:txBody>
      </p:sp>
      <p:graphicFrame>
        <p:nvGraphicFramePr>
          <p:cNvPr id="6" name="Table 5"/>
          <p:cNvGraphicFramePr>
            <a:graphicFrameLocks noGrp="1"/>
          </p:cNvGraphicFramePr>
          <p:nvPr>
            <p:extLst>
              <p:ext uri="{D42A27DB-BD31-4B8C-83A1-F6EECF244321}">
                <p14:modId xmlns:p14="http://schemas.microsoft.com/office/powerpoint/2010/main" val="1800041110"/>
              </p:ext>
            </p:extLst>
          </p:nvPr>
        </p:nvGraphicFramePr>
        <p:xfrm>
          <a:off x="1336528" y="1576682"/>
          <a:ext cx="6651916" cy="3332872"/>
        </p:xfrm>
        <a:graphic>
          <a:graphicData uri="http://schemas.openxmlformats.org/drawingml/2006/table">
            <a:tbl>
              <a:tblPr firstRow="1" firstCol="1" bandRow="1">
                <a:tableStyleId>{7DF18680-E054-41AD-8BC1-D1AEF772440D}</a:tableStyleId>
              </a:tblPr>
              <a:tblGrid>
                <a:gridCol w="3078014"/>
                <a:gridCol w="1633784"/>
                <a:gridCol w="1940118"/>
              </a:tblGrid>
              <a:tr h="371264">
                <a:tc>
                  <a:txBody>
                    <a:bodyPr/>
                    <a:lstStyle/>
                    <a:p>
                      <a:pPr marL="0" marR="0">
                        <a:lnSpc>
                          <a:spcPct val="107000"/>
                        </a:lnSpc>
                        <a:spcBef>
                          <a:spcPts val="0"/>
                        </a:spcBef>
                        <a:spcAft>
                          <a:spcPts val="0"/>
                        </a:spcAft>
                      </a:pPr>
                      <a:r>
                        <a:rPr lang="en-US" sz="1400" dirty="0" smtClean="0">
                          <a:effectLst/>
                        </a:rPr>
                        <a:t>Activity</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Before Time</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After Time</a:t>
                      </a:r>
                      <a:endParaRPr lang="en-US" sz="1400" dirty="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Agile Planning</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5.00%</a:t>
                      </a:r>
                      <a:endParaRPr lang="en-US" sz="140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5.00%</a:t>
                      </a:r>
                      <a:endParaRPr lang="en-US" sz="140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Environment Setup</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10.00%</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5.00%</a:t>
                      </a:r>
                      <a:endParaRPr lang="en-US" sz="140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Code Builds</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10.00%</a:t>
                      </a:r>
                      <a:endParaRPr lang="en-US" sz="140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0.00%</a:t>
                      </a:r>
                      <a:endParaRPr lang="en-US" sz="140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Production/Downstream</a:t>
                      </a:r>
                      <a:r>
                        <a:rPr lang="en-US" sz="1400" baseline="0" dirty="0" smtClean="0">
                          <a:effectLst/>
                        </a:rPr>
                        <a:t> </a:t>
                      </a:r>
                      <a:r>
                        <a:rPr lang="en-US" sz="1400" dirty="0" smtClean="0">
                          <a:effectLst/>
                        </a:rPr>
                        <a:t>Support</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25.00%</a:t>
                      </a:r>
                      <a:endParaRPr lang="en-US" sz="140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10.00%</a:t>
                      </a:r>
                      <a:endParaRPr lang="en-US" sz="140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Testing – Current Features</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15.00</a:t>
                      </a:r>
                      <a:r>
                        <a:rPr lang="en-US" sz="1400" dirty="0" smtClean="0">
                          <a:effectLst/>
                        </a:rPr>
                        <a:t>% (Manual)</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20.00</a:t>
                      </a:r>
                      <a:r>
                        <a:rPr lang="en-US" sz="1400" dirty="0" smtClean="0">
                          <a:effectLst/>
                        </a:rPr>
                        <a:t>% (Automated)</a:t>
                      </a:r>
                      <a:endParaRPr lang="en-US" sz="1400" dirty="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Testing</a:t>
                      </a:r>
                      <a:r>
                        <a:rPr lang="en-US" sz="1400" baseline="0" dirty="0" smtClean="0">
                          <a:effectLst/>
                        </a:rPr>
                        <a:t> – Regression</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20.00%</a:t>
                      </a:r>
                      <a:endParaRPr lang="en-US" sz="140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5.00%</a:t>
                      </a:r>
                      <a:endParaRPr lang="en-US" sz="1400">
                        <a:effectLst/>
                        <a:latin typeface="Calibri"/>
                        <a:ea typeface="Calibri"/>
                        <a:cs typeface="Times New Roman"/>
                      </a:endParaRPr>
                    </a:p>
                  </a:txBody>
                  <a:tcPr marL="94163" marR="94163" marT="94163" marB="94163"/>
                </a:tc>
              </a:tr>
              <a:tr h="371264">
                <a:tc>
                  <a:txBody>
                    <a:bodyPr/>
                    <a:lstStyle/>
                    <a:p>
                      <a:pPr marL="0" marR="0">
                        <a:lnSpc>
                          <a:spcPct val="107000"/>
                        </a:lnSpc>
                        <a:spcBef>
                          <a:spcPts val="0"/>
                        </a:spcBef>
                        <a:spcAft>
                          <a:spcPts val="0"/>
                        </a:spcAft>
                      </a:pPr>
                      <a:r>
                        <a:rPr lang="en-US" sz="1400" dirty="0" smtClean="0">
                          <a:effectLst/>
                        </a:rPr>
                        <a:t>Feature Development</a:t>
                      </a:r>
                      <a:endParaRPr lang="en-US" sz="1400" dirty="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a:effectLst/>
                        </a:rPr>
                        <a:t>15.00%</a:t>
                      </a:r>
                      <a:endParaRPr lang="en-US" sz="1400">
                        <a:effectLst/>
                        <a:latin typeface="Calibri"/>
                        <a:ea typeface="Calibri"/>
                        <a:cs typeface="Times New Roman"/>
                      </a:endParaRPr>
                    </a:p>
                  </a:txBody>
                  <a:tcPr marL="94163" marR="94163" marT="94163" marB="94163"/>
                </a:tc>
                <a:tc>
                  <a:txBody>
                    <a:bodyPr/>
                    <a:lstStyle/>
                    <a:p>
                      <a:pPr marL="0" marR="0">
                        <a:lnSpc>
                          <a:spcPct val="107000"/>
                        </a:lnSpc>
                        <a:spcBef>
                          <a:spcPts val="0"/>
                        </a:spcBef>
                        <a:spcAft>
                          <a:spcPts val="0"/>
                        </a:spcAft>
                      </a:pPr>
                      <a:r>
                        <a:rPr lang="en-US" sz="1400" dirty="0">
                          <a:effectLst/>
                        </a:rPr>
                        <a:t>55.00%</a:t>
                      </a:r>
                      <a:endParaRPr lang="en-US" sz="1400" dirty="0">
                        <a:effectLst/>
                        <a:latin typeface="Calibri"/>
                        <a:ea typeface="Calibri"/>
                        <a:cs typeface="Times New Roman"/>
                      </a:endParaRPr>
                    </a:p>
                  </a:txBody>
                  <a:tcPr marL="94163" marR="94163" marT="94163" marB="94163"/>
                </a:tc>
              </a:tr>
            </a:tbl>
          </a:graphicData>
        </a:graphic>
      </p:graphicFrame>
      <p:sp>
        <p:nvSpPr>
          <p:cNvPr id="7" name="Rectangle 6"/>
          <p:cNvSpPr/>
          <p:nvPr/>
        </p:nvSpPr>
        <p:spPr>
          <a:xfrm>
            <a:off x="354041" y="734408"/>
            <a:ext cx="8424935" cy="646331"/>
          </a:xfrm>
          <a:prstGeom prst="rect">
            <a:avLst/>
          </a:prstGeom>
        </p:spPr>
        <p:txBody>
          <a:bodyPr wrap="square">
            <a:spAutoFit/>
          </a:bodyPr>
          <a:lstStyle/>
          <a:p>
            <a:pPr algn="ctr"/>
            <a:r>
              <a:rPr lang="en-US" dirty="0" smtClean="0"/>
              <a:t>Leverage test automation and ATDD with legacy code to reduce re-work and increase feature development time.</a:t>
            </a:r>
            <a:endParaRPr lang="en-US" dirty="0"/>
          </a:p>
        </p:txBody>
      </p:sp>
    </p:spTree>
    <p:extLst>
      <p:ext uri="{BB962C8B-B14F-4D97-AF65-F5344CB8AC3E}">
        <p14:creationId xmlns:p14="http://schemas.microsoft.com/office/powerpoint/2010/main" val="3177372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6509" y="4123"/>
            <a:ext cx="6809907" cy="857250"/>
          </a:xfrm>
        </p:spPr>
        <p:txBody>
          <a:bodyPr>
            <a:noAutofit/>
          </a:bodyPr>
          <a:lstStyle/>
          <a:p>
            <a:pPr algn="l"/>
            <a:r>
              <a:rPr lang="en-US" dirty="0"/>
              <a:t>6</a:t>
            </a:r>
            <a:r>
              <a:rPr lang="en-US" dirty="0" smtClean="0"/>
              <a:t>. Telemetry &amp; Shared Understanding</a:t>
            </a:r>
            <a:endParaRPr lang="en-US" dirty="0"/>
          </a:p>
        </p:txBody>
      </p:sp>
      <p:sp>
        <p:nvSpPr>
          <p:cNvPr id="4" name="Slide Number Placeholder 3"/>
          <p:cNvSpPr>
            <a:spLocks noGrp="1"/>
          </p:cNvSpPr>
          <p:nvPr>
            <p:ph type="sldNum" sz="quarter" idx="4"/>
          </p:nvPr>
        </p:nvSpPr>
        <p:spPr>
          <a:xfrm>
            <a:off x="395536" y="4721674"/>
            <a:ext cx="333400" cy="274637"/>
          </a:xfrm>
        </p:spPr>
        <p:txBody>
          <a:bodyPr/>
          <a:lstStyle/>
          <a:p>
            <a:fld id="{24F9C604-95B0-46C7-9D86-179232C830D6}" type="slidenum">
              <a:rPr lang="en-AU" smtClean="0"/>
              <a:pPr/>
              <a:t>19</a:t>
            </a:fld>
            <a:endParaRPr lang="en-AU" dirty="0"/>
          </a:p>
        </p:txBody>
      </p:sp>
      <p:pic>
        <p:nvPicPr>
          <p:cNvPr id="4109"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1594090"/>
            <a:ext cx="2799417" cy="132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1832" y="2048407"/>
            <a:ext cx="2586941" cy="12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5228" y="2718299"/>
            <a:ext cx="2464532" cy="120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24" name="Group 4123"/>
          <p:cNvGrpSpPr/>
          <p:nvPr/>
        </p:nvGrpSpPr>
        <p:grpSpPr>
          <a:xfrm>
            <a:off x="6825164" y="1370588"/>
            <a:ext cx="982961" cy="3383018"/>
            <a:chOff x="7008864" y="1100718"/>
            <a:chExt cx="1114311" cy="3726705"/>
          </a:xfrm>
        </p:grpSpPr>
        <p:grpSp>
          <p:nvGrpSpPr>
            <p:cNvPr id="4117" name="Group 4116"/>
            <p:cNvGrpSpPr/>
            <p:nvPr/>
          </p:nvGrpSpPr>
          <p:grpSpPr>
            <a:xfrm>
              <a:off x="7012047" y="1100718"/>
              <a:ext cx="1088345" cy="822960"/>
              <a:chOff x="7012047" y="915565"/>
              <a:chExt cx="1088345" cy="822960"/>
            </a:xfrm>
          </p:grpSpPr>
          <p:pic>
            <p:nvPicPr>
              <p:cNvPr id="22" name="Picture 2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12047" y="1149886"/>
                <a:ext cx="413752" cy="413752"/>
              </a:xfrm>
              <a:prstGeom prst="rect">
                <a:avLst/>
              </a:prstGeom>
            </p:spPr>
          </p:pic>
          <p:sp>
            <p:nvSpPr>
              <p:cNvPr id="28" name="Rounded Rectangle 27"/>
              <p:cNvSpPr/>
              <p:nvPr/>
            </p:nvSpPr>
            <p:spPr>
              <a:xfrm>
                <a:off x="7040900" y="915565"/>
                <a:ext cx="1005840" cy="82296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TextBox 29"/>
              <p:cNvSpPr txBox="1"/>
              <p:nvPr/>
            </p:nvSpPr>
            <p:spPr>
              <a:xfrm>
                <a:off x="7321431" y="1421970"/>
                <a:ext cx="472310" cy="307777"/>
              </a:xfrm>
              <a:prstGeom prst="rect">
                <a:avLst/>
              </a:prstGeom>
              <a:noFill/>
            </p:spPr>
            <p:txBody>
              <a:bodyPr wrap="none" rtlCol="0">
                <a:spAutoFit/>
              </a:bodyPr>
              <a:lstStyle/>
              <a:p>
                <a:pPr algn="ctr"/>
                <a:r>
                  <a:rPr lang="en-US" sz="1400" b="1" dirty="0" smtClean="0"/>
                  <a:t>Dev</a:t>
                </a:r>
                <a:endParaRPr lang="en-US" sz="1400" b="1" dirty="0"/>
              </a:p>
            </p:txBody>
          </p:sp>
          <p:pic>
            <p:nvPicPr>
              <p:cNvPr id="43" name="Picture 4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49343" y="987574"/>
                <a:ext cx="413752" cy="413752"/>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86640" y="1149886"/>
                <a:ext cx="413752" cy="413752"/>
              </a:xfrm>
              <a:prstGeom prst="rect">
                <a:avLst/>
              </a:prstGeom>
            </p:spPr>
          </p:pic>
        </p:grpSp>
        <p:grpSp>
          <p:nvGrpSpPr>
            <p:cNvPr id="4118" name="Group 4117"/>
            <p:cNvGrpSpPr/>
            <p:nvPr/>
          </p:nvGrpSpPr>
          <p:grpSpPr>
            <a:xfrm>
              <a:off x="7012047" y="2062639"/>
              <a:ext cx="1088345" cy="822960"/>
              <a:chOff x="7012047" y="1911289"/>
              <a:chExt cx="1088345" cy="822960"/>
            </a:xfrm>
          </p:grpSpPr>
          <p:pic>
            <p:nvPicPr>
              <p:cNvPr id="33" name="Picture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12047" y="2151117"/>
                <a:ext cx="411480" cy="411480"/>
              </a:xfrm>
              <a:prstGeom prst="rect">
                <a:avLst/>
              </a:prstGeom>
            </p:spPr>
          </p:pic>
          <p:sp>
            <p:nvSpPr>
              <p:cNvPr id="35" name="Rounded Rectangle 34"/>
              <p:cNvSpPr/>
              <p:nvPr/>
            </p:nvSpPr>
            <p:spPr>
              <a:xfrm>
                <a:off x="7063100" y="1911289"/>
                <a:ext cx="1005840" cy="82296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p:cNvSpPr txBox="1"/>
              <p:nvPr/>
            </p:nvSpPr>
            <p:spPr>
              <a:xfrm>
                <a:off x="7316789" y="2420929"/>
                <a:ext cx="473912" cy="307777"/>
              </a:xfrm>
              <a:prstGeom prst="rect">
                <a:avLst/>
              </a:prstGeom>
              <a:noFill/>
            </p:spPr>
            <p:txBody>
              <a:bodyPr wrap="none" rtlCol="0">
                <a:spAutoFit/>
              </a:bodyPr>
              <a:lstStyle/>
              <a:p>
                <a:pPr algn="ctr"/>
                <a:r>
                  <a:rPr lang="en-US" sz="1400" b="1" dirty="0" smtClean="0"/>
                  <a:t>Ops</a:t>
                </a:r>
                <a:endParaRPr lang="en-US" sz="1400" b="1" dirty="0"/>
              </a:p>
            </p:txBody>
          </p:sp>
          <p:pic>
            <p:nvPicPr>
              <p:cNvPr id="48" name="Picture 4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51615" y="1988805"/>
                <a:ext cx="411480" cy="411480"/>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88912" y="2151117"/>
                <a:ext cx="411480" cy="411480"/>
              </a:xfrm>
              <a:prstGeom prst="rect">
                <a:avLst/>
              </a:prstGeom>
            </p:spPr>
          </p:pic>
        </p:grpSp>
        <p:grpSp>
          <p:nvGrpSpPr>
            <p:cNvPr id="4119" name="Group 4118"/>
            <p:cNvGrpSpPr/>
            <p:nvPr/>
          </p:nvGrpSpPr>
          <p:grpSpPr>
            <a:xfrm>
              <a:off x="7012047" y="3024560"/>
              <a:ext cx="1088345" cy="834407"/>
              <a:chOff x="7012047" y="2984994"/>
              <a:chExt cx="1088345" cy="834407"/>
            </a:xfrm>
          </p:grpSpPr>
          <p:pic>
            <p:nvPicPr>
              <p:cNvPr id="25" name="Picture 2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2047" y="3240391"/>
                <a:ext cx="411480" cy="411480"/>
              </a:xfrm>
              <a:prstGeom prst="rect">
                <a:avLst/>
              </a:prstGeom>
            </p:spPr>
          </p:pic>
          <p:sp>
            <p:nvSpPr>
              <p:cNvPr id="29" name="Rounded Rectangle 28"/>
              <p:cNvSpPr/>
              <p:nvPr/>
            </p:nvSpPr>
            <p:spPr>
              <a:xfrm>
                <a:off x="7047355" y="2984994"/>
                <a:ext cx="1005840" cy="82296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TextBox 30"/>
              <p:cNvSpPr txBox="1"/>
              <p:nvPr/>
            </p:nvSpPr>
            <p:spPr>
              <a:xfrm>
                <a:off x="7353121" y="3511624"/>
                <a:ext cx="412293" cy="307777"/>
              </a:xfrm>
              <a:prstGeom prst="rect">
                <a:avLst/>
              </a:prstGeom>
              <a:noFill/>
            </p:spPr>
            <p:txBody>
              <a:bodyPr wrap="none" rtlCol="0">
                <a:spAutoFit/>
              </a:bodyPr>
              <a:lstStyle/>
              <a:p>
                <a:pPr algn="ctr"/>
                <a:r>
                  <a:rPr lang="en-US" sz="1400" b="1" dirty="0" smtClean="0"/>
                  <a:t>ISC</a:t>
                </a:r>
                <a:endParaRPr lang="en-US" sz="1400" b="1" dirty="0"/>
              </a:p>
            </p:txBody>
          </p:sp>
          <p:pic>
            <p:nvPicPr>
              <p:cNvPr id="50" name="Picture 4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351615" y="3078079"/>
                <a:ext cx="411480" cy="411480"/>
              </a:xfrm>
              <a:prstGeom prst="rect">
                <a:avLst/>
              </a:prstGeom>
            </p:spPr>
          </p:pic>
          <p:pic>
            <p:nvPicPr>
              <p:cNvPr id="51" name="Picture 5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688912" y="3240391"/>
                <a:ext cx="411480" cy="411480"/>
              </a:xfrm>
              <a:prstGeom prst="rect">
                <a:avLst/>
              </a:prstGeom>
            </p:spPr>
          </p:pic>
        </p:grpSp>
        <p:grpSp>
          <p:nvGrpSpPr>
            <p:cNvPr id="4120" name="Group 4119"/>
            <p:cNvGrpSpPr/>
            <p:nvPr/>
          </p:nvGrpSpPr>
          <p:grpSpPr>
            <a:xfrm>
              <a:off x="7008864" y="3997928"/>
              <a:ext cx="1114311" cy="829495"/>
              <a:chOff x="7008864" y="3997928"/>
              <a:chExt cx="1114311" cy="829495"/>
            </a:xfrm>
          </p:grpSpPr>
          <p:pic>
            <p:nvPicPr>
              <p:cNvPr id="52" name="Picture 5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012047" y="4215359"/>
                <a:ext cx="411480" cy="411480"/>
              </a:xfrm>
              <a:prstGeom prst="rect">
                <a:avLst/>
              </a:prstGeom>
            </p:spPr>
          </p:pic>
          <p:sp>
            <p:nvSpPr>
              <p:cNvPr id="53" name="Rounded Rectangle 52"/>
              <p:cNvSpPr/>
              <p:nvPr/>
            </p:nvSpPr>
            <p:spPr>
              <a:xfrm>
                <a:off x="7064134" y="3997928"/>
                <a:ext cx="1005840" cy="82296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4" name="Picture 5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688912" y="4215359"/>
                <a:ext cx="411480" cy="411480"/>
              </a:xfrm>
              <a:prstGeom prst="rect">
                <a:avLst/>
              </a:prstGeom>
            </p:spPr>
          </p:pic>
          <p:pic>
            <p:nvPicPr>
              <p:cNvPr id="55" name="Picture 5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51615" y="4055319"/>
                <a:ext cx="411480" cy="411480"/>
              </a:xfrm>
              <a:prstGeom prst="rect">
                <a:avLst/>
              </a:prstGeom>
            </p:spPr>
          </p:pic>
          <p:sp>
            <p:nvSpPr>
              <p:cNvPr id="56" name="TextBox 55"/>
              <p:cNvSpPr txBox="1"/>
              <p:nvPr/>
            </p:nvSpPr>
            <p:spPr>
              <a:xfrm>
                <a:off x="7008864" y="4539235"/>
                <a:ext cx="1114311" cy="288188"/>
              </a:xfrm>
              <a:prstGeom prst="rect">
                <a:avLst/>
              </a:prstGeom>
              <a:noFill/>
            </p:spPr>
            <p:txBody>
              <a:bodyPr wrap="none" rtlCol="0">
                <a:spAutoFit/>
              </a:bodyPr>
              <a:lstStyle/>
              <a:p>
                <a:pPr algn="ctr"/>
                <a:r>
                  <a:rPr lang="en-US" sz="1100" b="1" dirty="0" smtClean="0"/>
                  <a:t>Sales Support</a:t>
                </a:r>
                <a:endParaRPr lang="en-US" sz="1100" b="1" dirty="0"/>
              </a:p>
            </p:txBody>
          </p:sp>
        </p:grpSp>
      </p:grpSp>
      <p:sp>
        <p:nvSpPr>
          <p:cNvPr id="100" name="Left Arrow 99"/>
          <p:cNvSpPr/>
          <p:nvPr/>
        </p:nvSpPr>
        <p:spPr>
          <a:xfrm flipV="1">
            <a:off x="6407376" y="3258864"/>
            <a:ext cx="344005" cy="316555"/>
          </a:xfrm>
          <a:prstGeom prst="leftArrow">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Left Arrow 100"/>
          <p:cNvSpPr/>
          <p:nvPr/>
        </p:nvSpPr>
        <p:spPr>
          <a:xfrm flipV="1">
            <a:off x="6399691" y="2458497"/>
            <a:ext cx="344005" cy="316555"/>
          </a:xfrm>
          <a:prstGeom prst="leftArrow">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Left Arrow 101"/>
          <p:cNvSpPr/>
          <p:nvPr/>
        </p:nvSpPr>
        <p:spPr>
          <a:xfrm flipV="1">
            <a:off x="6399691" y="1526188"/>
            <a:ext cx="344005" cy="316555"/>
          </a:xfrm>
          <a:prstGeom prst="leftArrow">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Left Arrow 102"/>
          <p:cNvSpPr/>
          <p:nvPr/>
        </p:nvSpPr>
        <p:spPr>
          <a:xfrm flipV="1">
            <a:off x="6403110" y="4154221"/>
            <a:ext cx="344005" cy="316555"/>
          </a:xfrm>
          <a:prstGeom prst="leftArrow">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27" name="Picture 15" descr="C:\Users\more02\AppData\Local\Microsoft\Windows\Temporary Internet Files\Content.IE5\XZ2OXWJT\reload-35679_64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43652" y="1892394"/>
            <a:ext cx="656740" cy="493581"/>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395536" y="760210"/>
            <a:ext cx="8424935" cy="646331"/>
          </a:xfrm>
          <a:prstGeom prst="rect">
            <a:avLst/>
          </a:prstGeom>
        </p:spPr>
        <p:txBody>
          <a:bodyPr wrap="square">
            <a:spAutoFit/>
          </a:bodyPr>
          <a:lstStyle/>
          <a:p>
            <a:pPr algn="ctr"/>
            <a:r>
              <a:rPr lang="en-US" dirty="0" smtClean="0"/>
              <a:t>Leverage </a:t>
            </a:r>
            <a:r>
              <a:rPr lang="en-US" dirty="0"/>
              <a:t>t</a:t>
            </a:r>
            <a:r>
              <a:rPr lang="en-US" dirty="0" smtClean="0"/>
              <a:t>elemetry as a learning platform to increase cross-team understanding of system behavior.  Evolve your telemetry to accelerate feedback..</a:t>
            </a:r>
            <a:endParaRPr lang="en-US" dirty="0"/>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81" y="1479664"/>
            <a:ext cx="683174" cy="683174"/>
          </a:xfrm>
          <a:prstGeom prst="rect">
            <a:avLst/>
          </a:prstGeom>
        </p:spPr>
      </p:pic>
      <p:pic>
        <p:nvPicPr>
          <p:cNvPr id="58" name="Picture 57"/>
          <p:cNvPicPr>
            <a:picLocks noChangeAspect="1"/>
          </p:cNvPicPr>
          <p:nvPr/>
        </p:nvPicPr>
        <p:blipFill rotWithShape="1">
          <a:blip r:embed="rId12"/>
          <a:srcRect b="60667"/>
          <a:stretch/>
        </p:blipFill>
        <p:spPr>
          <a:xfrm>
            <a:off x="1933776" y="2719373"/>
            <a:ext cx="941356" cy="310279"/>
          </a:xfrm>
          <a:prstGeom prst="rect">
            <a:avLst/>
          </a:prstGeom>
        </p:spPr>
      </p:pic>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81" y="2229047"/>
            <a:ext cx="683174" cy="683174"/>
          </a:xfrm>
          <a:prstGeom prst="rect">
            <a:avLst/>
          </a:prstGeom>
        </p:spPr>
      </p:pic>
      <p:pic>
        <p:nvPicPr>
          <p:cNvPr id="60" name="Picture 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81" y="2957395"/>
            <a:ext cx="683174" cy="683174"/>
          </a:xfrm>
          <a:prstGeom prst="rect">
            <a:avLst/>
          </a:prstGeom>
        </p:spPr>
      </p:pic>
      <p:pic>
        <p:nvPicPr>
          <p:cNvPr id="62" name="Picture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81" y="3688776"/>
            <a:ext cx="683174" cy="683174"/>
          </a:xfrm>
          <a:prstGeom prst="rect">
            <a:avLst/>
          </a:prstGeom>
        </p:spPr>
      </p:pic>
      <p:cxnSp>
        <p:nvCxnSpPr>
          <p:cNvPr id="10" name="Straight Connector 9"/>
          <p:cNvCxnSpPr/>
          <p:nvPr/>
        </p:nvCxnSpPr>
        <p:spPr>
          <a:xfrm>
            <a:off x="1475656" y="1563638"/>
            <a:ext cx="0" cy="2748861"/>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475656" y="2874512"/>
            <a:ext cx="436641" cy="0"/>
          </a:xfrm>
          <a:prstGeom prst="straightConnector1">
            <a:avLst/>
          </a:prstGeom>
          <a:ln>
            <a:solidFill>
              <a:schemeClr val="tx1">
                <a:lumMod val="50000"/>
                <a:lumOff val="50000"/>
              </a:schemeClr>
            </a:solidFill>
            <a:prstDash val="sysDash"/>
            <a:tailEnd type="stealth"/>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rot="19918820">
            <a:off x="1422369" y="2398512"/>
            <a:ext cx="957826" cy="276999"/>
          </a:xfrm>
          <a:prstGeom prst="rect">
            <a:avLst/>
          </a:prstGeom>
          <a:noFill/>
        </p:spPr>
        <p:txBody>
          <a:bodyPr wrap="none" rtlCol="0">
            <a:spAutoFit/>
          </a:bodyPr>
          <a:lstStyle/>
          <a:p>
            <a:r>
              <a:rPr lang="en-US" sz="1200" b="1" u="sng" dirty="0" smtClean="0"/>
              <a:t>REST/AMQP</a:t>
            </a:r>
            <a:endParaRPr lang="en-US" sz="1200" b="1" u="sng" dirty="0"/>
          </a:p>
        </p:txBody>
      </p:sp>
      <p:cxnSp>
        <p:nvCxnSpPr>
          <p:cNvPr id="68" name="Straight Arrow Connector 67"/>
          <p:cNvCxnSpPr>
            <a:stCxn id="6" idx="3"/>
          </p:cNvCxnSpPr>
          <p:nvPr/>
        </p:nvCxnSpPr>
        <p:spPr>
          <a:xfrm>
            <a:off x="1191855" y="1821251"/>
            <a:ext cx="256654" cy="0"/>
          </a:xfrm>
          <a:prstGeom prst="straightConnector1">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191855" y="2570634"/>
            <a:ext cx="256654" cy="0"/>
          </a:xfrm>
          <a:prstGeom prst="straightConnector1">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191855" y="3244771"/>
            <a:ext cx="256654" cy="0"/>
          </a:xfrm>
          <a:prstGeom prst="straightConnector1">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191855" y="3960707"/>
            <a:ext cx="256654" cy="0"/>
          </a:xfrm>
          <a:prstGeom prst="straightConnector1">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13"/>
          <a:stretch>
            <a:fillRect/>
          </a:stretch>
        </p:blipFill>
        <p:spPr>
          <a:xfrm>
            <a:off x="3653673" y="3344805"/>
            <a:ext cx="2495819" cy="1387185"/>
          </a:xfrm>
          <a:prstGeom prst="rect">
            <a:avLst/>
          </a:prstGeom>
        </p:spPr>
      </p:pic>
      <p:cxnSp>
        <p:nvCxnSpPr>
          <p:cNvPr id="32" name="Curved Connector 31"/>
          <p:cNvCxnSpPr>
            <a:stCxn id="58" idx="0"/>
            <a:endCxn id="4109" idx="1"/>
          </p:cNvCxnSpPr>
          <p:nvPr/>
        </p:nvCxnSpPr>
        <p:spPr>
          <a:xfrm rot="5400000" flipH="1" flipV="1">
            <a:off x="2464075" y="2195624"/>
            <a:ext cx="464129" cy="583370"/>
          </a:xfrm>
          <a:prstGeom prst="curvedConnector2">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8682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CSG in NA: Who Are We?</a:t>
            </a:r>
            <a:endParaRPr lang="en-US" dirty="0"/>
          </a:p>
        </p:txBody>
      </p:sp>
      <p:sp>
        <p:nvSpPr>
          <p:cNvPr id="8" name="TextBox 7"/>
          <p:cNvSpPr txBox="1"/>
          <p:nvPr/>
        </p:nvSpPr>
        <p:spPr>
          <a:xfrm>
            <a:off x="179512" y="798937"/>
            <a:ext cx="4664233" cy="3831818"/>
          </a:xfrm>
          <a:prstGeom prst="rect">
            <a:avLst/>
          </a:prstGeom>
          <a:noFill/>
        </p:spPr>
        <p:txBody>
          <a:bodyPr wrap="square" rtlCol="0">
            <a:spAutoFit/>
          </a:bodyPr>
          <a:lstStyle/>
          <a:p>
            <a:pPr algn="ctr"/>
            <a:r>
              <a:rPr lang="en-US" sz="1650" b="1" u="sng" dirty="0">
                <a:latin typeface="Calibri" pitchFamily="34" charset="0"/>
              </a:rPr>
              <a:t>Customer Care and Billing Operations</a:t>
            </a:r>
          </a:p>
          <a:p>
            <a:pPr marL="257175" indent="-257175">
              <a:buFont typeface="Arial" panose="020B0604020202020204" pitchFamily="34" charset="0"/>
              <a:buChar char="•"/>
            </a:pPr>
            <a:r>
              <a:rPr lang="en-US" sz="1500" dirty="0">
                <a:latin typeface="Calibri" pitchFamily="34" charset="0"/>
              </a:rPr>
              <a:t>~50M Subscribers across 120 customers</a:t>
            </a:r>
          </a:p>
          <a:p>
            <a:pPr marL="257175" indent="-257175">
              <a:buFont typeface="Arial" panose="020B0604020202020204" pitchFamily="34" charset="0"/>
              <a:buChar char="•"/>
            </a:pPr>
            <a:r>
              <a:rPr lang="en-US" sz="1500" dirty="0">
                <a:latin typeface="Calibri" pitchFamily="34" charset="0"/>
              </a:rPr>
              <a:t>100k Call Center Seats</a:t>
            </a:r>
          </a:p>
          <a:p>
            <a:pPr marL="257175" indent="-257175">
              <a:buFont typeface="Arial" panose="020B0604020202020204" pitchFamily="34" charset="0"/>
              <a:buChar char="•"/>
            </a:pPr>
            <a:r>
              <a:rPr lang="en-US" sz="1500" dirty="0">
                <a:latin typeface="Calibri" pitchFamily="34" charset="0"/>
              </a:rPr>
              <a:t>~6B External Transactions/month</a:t>
            </a:r>
          </a:p>
          <a:p>
            <a:pPr marL="257175" indent="-257175">
              <a:buFont typeface="Arial" panose="020B0604020202020204" pitchFamily="34" charset="0"/>
              <a:buChar char="•"/>
            </a:pPr>
            <a:r>
              <a:rPr lang="en-US" sz="1500" dirty="0">
                <a:latin typeface="Calibri" pitchFamily="34" charset="0"/>
              </a:rPr>
              <a:t>40 Dev. Teams &amp; 1000 Practitioners</a:t>
            </a:r>
          </a:p>
          <a:p>
            <a:pPr marL="257175" indent="-257175">
              <a:buFont typeface="Arial" panose="020B0604020202020204" pitchFamily="34" charset="0"/>
              <a:buChar char="•"/>
            </a:pPr>
            <a:r>
              <a:rPr lang="en-US" sz="1500" dirty="0">
                <a:latin typeface="Calibri" pitchFamily="34" charset="0"/>
              </a:rPr>
              <a:t>ACP: ~20 Technology Stacks: JS to HLASM</a:t>
            </a:r>
          </a:p>
          <a:p>
            <a:pPr marL="600075" lvl="1" indent="-257175">
              <a:buFont typeface="Arial" panose="020B0604020202020204" pitchFamily="34" charset="0"/>
              <a:buChar char="•"/>
            </a:pPr>
            <a:r>
              <a:rPr lang="en-US" sz="1500" dirty="0">
                <a:latin typeface="Calibri" pitchFamily="34" charset="0"/>
              </a:rPr>
              <a:t>Integrated Suite of 50+ applications</a:t>
            </a:r>
          </a:p>
          <a:p>
            <a:pPr marL="257175" indent="-257175">
              <a:buFont typeface="Arial" panose="020B0604020202020204" pitchFamily="34" charset="0"/>
              <a:buChar char="•"/>
            </a:pPr>
            <a:endParaRPr lang="en-US" sz="1500" dirty="0">
              <a:latin typeface="Calibri" pitchFamily="34" charset="0"/>
            </a:endParaRPr>
          </a:p>
          <a:p>
            <a:r>
              <a:rPr lang="en-US" sz="1500" b="1" u="sng" dirty="0">
                <a:latin typeface="Calibri" pitchFamily="34" charset="0"/>
              </a:rPr>
              <a:t>Challenges:</a:t>
            </a:r>
          </a:p>
          <a:p>
            <a:pPr marL="257175" indent="-257175">
              <a:buFont typeface="Arial" panose="020B0604020202020204" pitchFamily="34" charset="0"/>
              <a:buChar char="•"/>
            </a:pPr>
            <a:r>
              <a:rPr lang="en-US" sz="1500" dirty="0">
                <a:latin typeface="Calibri" pitchFamily="34" charset="0"/>
              </a:rPr>
              <a:t>Time to Market &amp; Quality/Release </a:t>
            </a:r>
            <a:r>
              <a:rPr lang="en-US" sz="1500" dirty="0" smtClean="0">
                <a:latin typeface="Calibri" pitchFamily="34" charset="0"/>
              </a:rPr>
              <a:t>Impact</a:t>
            </a:r>
            <a:endParaRPr lang="en-US" sz="1500" dirty="0">
              <a:latin typeface="Calibri" pitchFamily="34" charset="0"/>
            </a:endParaRPr>
          </a:p>
          <a:p>
            <a:pPr marL="257175" indent="-257175">
              <a:buFont typeface="Arial" panose="020B0604020202020204" pitchFamily="34" charset="0"/>
              <a:buChar char="•"/>
            </a:pPr>
            <a:r>
              <a:rPr lang="en-US" sz="1500" dirty="0">
                <a:latin typeface="Calibri" pitchFamily="34" charset="0"/>
              </a:rPr>
              <a:t>Technology Stovepipes</a:t>
            </a:r>
          </a:p>
          <a:p>
            <a:pPr marL="257175" indent="-257175">
              <a:buFont typeface="Arial" panose="020B0604020202020204" pitchFamily="34" charset="0"/>
              <a:buChar char="•"/>
            </a:pPr>
            <a:r>
              <a:rPr lang="en-US" sz="1500" dirty="0">
                <a:latin typeface="Calibri" pitchFamily="34" charset="0"/>
              </a:rPr>
              <a:t>Role Stovepipes</a:t>
            </a:r>
          </a:p>
          <a:p>
            <a:endParaRPr lang="en-US" sz="1500" dirty="0">
              <a:latin typeface="Calibri" pitchFamily="34" charset="0"/>
            </a:endParaRPr>
          </a:p>
          <a:p>
            <a:endParaRPr lang="en-US" sz="1500" dirty="0">
              <a:latin typeface="Calibri" pitchFamily="34" charset="0"/>
            </a:endParaRPr>
          </a:p>
          <a:p>
            <a:r>
              <a:rPr lang="en-US" sz="1500" dirty="0">
                <a:latin typeface="Calibri" pitchFamily="34" charset="0"/>
              </a:rPr>
              <a:t> </a:t>
            </a:r>
          </a:p>
          <a:p>
            <a:pPr algn="ctr"/>
            <a:endParaRPr lang="en-US" sz="1650" dirty="0"/>
          </a:p>
        </p:txBody>
      </p:sp>
      <p:sp>
        <p:nvSpPr>
          <p:cNvPr id="9" name="TextBox 8"/>
          <p:cNvSpPr txBox="1"/>
          <p:nvPr/>
        </p:nvSpPr>
        <p:spPr>
          <a:xfrm>
            <a:off x="5578930" y="798937"/>
            <a:ext cx="2809494" cy="1962076"/>
          </a:xfrm>
          <a:prstGeom prst="rect">
            <a:avLst/>
          </a:prstGeom>
          <a:noFill/>
        </p:spPr>
        <p:txBody>
          <a:bodyPr wrap="square" rtlCol="0">
            <a:spAutoFit/>
          </a:bodyPr>
          <a:lstStyle/>
          <a:p>
            <a:pPr algn="ctr"/>
            <a:r>
              <a:rPr lang="en-US" b="1" u="sng" dirty="0">
                <a:latin typeface="Calibri" pitchFamily="34" charset="0"/>
              </a:rPr>
              <a:t>Print and Mail Factory</a:t>
            </a:r>
          </a:p>
          <a:p>
            <a:pPr marL="257175" indent="-257175">
              <a:buFont typeface="Arial" panose="020B0604020202020204" pitchFamily="34" charset="0"/>
              <a:buChar char="•"/>
            </a:pPr>
            <a:r>
              <a:rPr lang="en-US" sz="1500" dirty="0">
                <a:latin typeface="Calibri" pitchFamily="34" charset="0"/>
              </a:rPr>
              <a:t>~70M statements/month</a:t>
            </a:r>
          </a:p>
          <a:p>
            <a:pPr marL="257175" indent="-257175">
              <a:buFont typeface="Arial" panose="020B0604020202020204" pitchFamily="34" charset="0"/>
              <a:buChar char="•"/>
            </a:pPr>
            <a:r>
              <a:rPr lang="en-US" sz="1500" dirty="0">
                <a:latin typeface="Calibri" pitchFamily="34" charset="0"/>
              </a:rPr>
              <a:t>Lean &amp; Efficient</a:t>
            </a:r>
          </a:p>
          <a:p>
            <a:pPr marL="257175" indent="-257175">
              <a:buFont typeface="Arial" panose="020B0604020202020204" pitchFamily="34" charset="0"/>
              <a:buChar char="•"/>
            </a:pPr>
            <a:endParaRPr lang="en-US" sz="1500" dirty="0">
              <a:latin typeface="Calibri" pitchFamily="34" charset="0"/>
            </a:endParaRPr>
          </a:p>
          <a:p>
            <a:r>
              <a:rPr lang="en-US" sz="1500" b="1" u="sng" dirty="0">
                <a:latin typeface="Calibri" pitchFamily="34" charset="0"/>
              </a:rPr>
              <a:t>Challenges</a:t>
            </a:r>
          </a:p>
          <a:p>
            <a:pPr marL="257175" indent="-257175">
              <a:buFont typeface="Arial" panose="020B0604020202020204" pitchFamily="34" charset="0"/>
              <a:buChar char="•"/>
            </a:pPr>
            <a:r>
              <a:rPr lang="en-US" sz="1500" dirty="0">
                <a:latin typeface="Calibri" pitchFamily="34" charset="0"/>
              </a:rPr>
              <a:t>Continuous Optimization</a:t>
            </a:r>
          </a:p>
          <a:p>
            <a:pPr marL="257175" indent="-257175">
              <a:buFont typeface="Arial" panose="020B0604020202020204" pitchFamily="34" charset="0"/>
              <a:buChar char="•"/>
            </a:pPr>
            <a:endParaRPr lang="en-US" dirty="0">
              <a:latin typeface="Calibri" pitchFamily="34" charset="0"/>
            </a:endParaRPr>
          </a:p>
          <a:p>
            <a:pPr algn="ctr"/>
            <a:endParaRPr lang="en-US" sz="1050" dirty="0"/>
          </a:p>
        </p:txBody>
      </p:sp>
      <p:pic>
        <p:nvPicPr>
          <p:cNvPr id="10" name="Picture 9" descr="dish network john 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98619" y="4487920"/>
            <a:ext cx="544116"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Time Warner Cable"/>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646791" y="4176872"/>
            <a:ext cx="1213247"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COX Communications"/>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65596" y="4556976"/>
            <a:ext cx="658416" cy="359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descr="Mediaco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16104" y="4152939"/>
            <a:ext cx="1046559"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6" descr="Charter Communications_2010"/>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26627" y="4628413"/>
            <a:ext cx="962025"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8" descr="vivo"/>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92631" y="4466222"/>
            <a:ext cx="974915" cy="40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59130" y="4431803"/>
            <a:ext cx="1014679" cy="439190"/>
          </a:xfrm>
          <a:prstGeom prst="rect">
            <a:avLst/>
          </a:prstGeom>
        </p:spPr>
      </p:pic>
      <p:pic>
        <p:nvPicPr>
          <p:cNvPr id="17" name="Picture 10" descr="Image:Eastlink logo.svg">
            <a:hlinkClick r:id="rId10"/>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40387" y="4176873"/>
            <a:ext cx="1087635" cy="31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639384" y="4580940"/>
            <a:ext cx="1112460" cy="2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flipH="1">
            <a:off x="4919520" y="789532"/>
            <a:ext cx="12520" cy="325490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45663" y="2291542"/>
            <a:ext cx="1285548" cy="1714064"/>
          </a:xfrm>
          <a:prstGeom prst="rect">
            <a:avLst/>
          </a:prstGeom>
        </p:spPr>
      </p:pic>
    </p:spTree>
    <p:extLst>
      <p:ext uri="{BB962C8B-B14F-4D97-AF65-F5344CB8AC3E}">
        <p14:creationId xmlns:p14="http://schemas.microsoft.com/office/powerpoint/2010/main" val="932006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489666" y="4370676"/>
            <a:ext cx="6579394" cy="577338"/>
          </a:xfrm>
          <a:prstGeom prst="rect">
            <a:avLst/>
          </a:prstGeom>
          <a:noFill/>
        </p:spPr>
        <p:txBody>
          <a:bodyPr wrap="square" rtlCol="0">
            <a:spAutoFit/>
          </a:bodyPr>
          <a:lstStyle/>
          <a:p>
            <a:r>
              <a:rPr lang="en-US" sz="788" dirty="0">
                <a:solidFill>
                  <a:prstClr val="black"/>
                </a:solidFill>
              </a:rPr>
              <a:t>@</a:t>
            </a:r>
            <a:r>
              <a:rPr lang="en-US" sz="788" dirty="0" err="1">
                <a:solidFill>
                  <a:prstClr val="black"/>
                </a:solidFill>
              </a:rPr>
              <a:t>type:log</a:t>
            </a:r>
            <a:r>
              <a:rPr lang="en-US" sz="788" dirty="0">
                <a:solidFill>
                  <a:prstClr val="black"/>
                </a:solidFill>
              </a:rPr>
              <a:t> AND @</a:t>
            </a:r>
            <a:r>
              <a:rPr lang="en-US" sz="788" dirty="0" err="1">
                <a:solidFill>
                  <a:prstClr val="black"/>
                </a:solidFill>
              </a:rPr>
              <a:t>fields.severity:warn</a:t>
            </a:r>
            <a:r>
              <a:rPr lang="en-US" sz="788" dirty="0">
                <a:solidFill>
                  <a:prstClr val="black"/>
                </a:solidFill>
              </a:rPr>
              <a:t> AND @fields.</a:t>
            </a:r>
            <a:r>
              <a:rPr lang="en-US" sz="788" dirty="0" err="1">
                <a:solidFill>
                  <a:prstClr val="black"/>
                </a:solidFill>
              </a:rPr>
              <a:t>productName</a:t>
            </a:r>
            <a:r>
              <a:rPr lang="en-US" sz="788" dirty="0">
                <a:solidFill>
                  <a:prstClr val="black"/>
                </a:solidFill>
              </a:rPr>
              <a:t>:"</a:t>
            </a:r>
            <a:r>
              <a:rPr lang="en-US" sz="788" dirty="0" err="1">
                <a:solidFill>
                  <a:prstClr val="black"/>
                </a:solidFill>
              </a:rPr>
              <a:t>SlbosNet</a:t>
            </a:r>
            <a:r>
              <a:rPr lang="en-US" sz="788" dirty="0">
                <a:solidFill>
                  <a:prstClr val="black"/>
                </a:solidFill>
              </a:rPr>
              <a:t>" AND (@fields.hostName:"OPDSHSLBWCF02" OR @fields.hostName:"OPDSHSLBWCF03" OR @fields.hostName:"OPDSHSLBWCF04" OR @fields.hostName:"OPDSHSLBWCF05" OR @fields.hostName:"OPDSHSLBWCF06" OR @fields.hostName:"OPDSHSLBWCF07" OR @fields.hostName:"OPDSHSLBWCF08" OR @fields.hostName:"OPDSHSLBWCF09" OR @fields.hostName:"OPDSHSLBWCF10")</a:t>
            </a:r>
          </a:p>
        </p:txBody>
      </p:sp>
      <p:sp>
        <p:nvSpPr>
          <p:cNvPr id="16" name="TextBox 15"/>
          <p:cNvSpPr txBox="1"/>
          <p:nvPr/>
        </p:nvSpPr>
        <p:spPr>
          <a:xfrm>
            <a:off x="1489666" y="4155926"/>
            <a:ext cx="1158459" cy="300082"/>
          </a:xfrm>
          <a:prstGeom prst="rect">
            <a:avLst/>
          </a:prstGeom>
          <a:noFill/>
        </p:spPr>
        <p:txBody>
          <a:bodyPr wrap="none" rtlCol="0">
            <a:spAutoFit/>
          </a:bodyPr>
          <a:lstStyle/>
          <a:p>
            <a:r>
              <a:rPr lang="en-US" sz="1350" b="1" u="sng" dirty="0" err="1">
                <a:solidFill>
                  <a:prstClr val="black"/>
                </a:solidFill>
              </a:rPr>
              <a:t>Kibana</a:t>
            </a:r>
            <a:r>
              <a:rPr lang="en-US" sz="1350" b="1" u="sng" dirty="0">
                <a:solidFill>
                  <a:prstClr val="black"/>
                </a:solidFill>
              </a:rPr>
              <a:t> Query</a:t>
            </a:r>
          </a:p>
        </p:txBody>
      </p:sp>
      <p:sp>
        <p:nvSpPr>
          <p:cNvPr id="5" name="Title 4"/>
          <p:cNvSpPr>
            <a:spLocks noGrp="1"/>
          </p:cNvSpPr>
          <p:nvPr>
            <p:ph type="title"/>
          </p:nvPr>
        </p:nvSpPr>
        <p:spPr/>
        <p:txBody>
          <a:bodyPr>
            <a:normAutofit fontScale="90000"/>
          </a:bodyPr>
          <a:lstStyle/>
          <a:p>
            <a:pPr algn="l"/>
            <a:r>
              <a:rPr lang="en-US" dirty="0"/>
              <a:t>6</a:t>
            </a:r>
            <a:r>
              <a:rPr lang="en-US" dirty="0" smtClean="0"/>
              <a:t>. </a:t>
            </a:r>
            <a:r>
              <a:rPr lang="en-US" dirty="0"/>
              <a:t>Telemetry &amp; Shared Understanding</a:t>
            </a:r>
          </a:p>
        </p:txBody>
      </p:sp>
      <p:sp>
        <p:nvSpPr>
          <p:cNvPr id="7" name="Rectangle 6"/>
          <p:cNvSpPr/>
          <p:nvPr/>
        </p:nvSpPr>
        <p:spPr>
          <a:xfrm>
            <a:off x="899592" y="798937"/>
            <a:ext cx="7237046" cy="369332"/>
          </a:xfrm>
          <a:prstGeom prst="rect">
            <a:avLst/>
          </a:prstGeom>
        </p:spPr>
        <p:txBody>
          <a:bodyPr wrap="none">
            <a:spAutoFit/>
          </a:bodyPr>
          <a:lstStyle/>
          <a:p>
            <a:r>
              <a:rPr lang="en-US" dirty="0" smtClean="0"/>
              <a:t>Collaborate and rapidly evolve telemetry to improve system understanding. </a:t>
            </a:r>
            <a:endParaRPr lang="en-US" dirty="0"/>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75606"/>
            <a:ext cx="8738483" cy="2513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Arrow Connector 16"/>
          <p:cNvCxnSpPr/>
          <p:nvPr/>
        </p:nvCxnSpPr>
        <p:spPr>
          <a:xfrm flipH="1">
            <a:off x="6876256" y="3147814"/>
            <a:ext cx="612068" cy="15083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308304" y="1585238"/>
            <a:ext cx="360040" cy="1130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09713" y="1215906"/>
            <a:ext cx="1425390" cy="369332"/>
          </a:xfrm>
          <a:prstGeom prst="rect">
            <a:avLst/>
          </a:prstGeom>
          <a:noFill/>
        </p:spPr>
        <p:txBody>
          <a:bodyPr wrap="square" rtlCol="0">
            <a:spAutoFit/>
          </a:bodyPr>
          <a:lstStyle/>
          <a:p>
            <a:r>
              <a:rPr lang="en-US" dirty="0" smtClean="0"/>
              <a:t>See this blip?</a:t>
            </a:r>
            <a:endParaRPr lang="en-US" dirty="0"/>
          </a:p>
        </p:txBody>
      </p:sp>
    </p:spTree>
    <p:extLst>
      <p:ext uri="{BB962C8B-B14F-4D97-AF65-F5344CB8AC3E}">
        <p14:creationId xmlns:p14="http://schemas.microsoft.com/office/powerpoint/2010/main" val="113001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6" name="TextBox 5"/>
          <p:cNvSpPr txBox="1"/>
          <p:nvPr/>
        </p:nvSpPr>
        <p:spPr>
          <a:xfrm>
            <a:off x="5004048" y="929125"/>
            <a:ext cx="3500189" cy="2400657"/>
          </a:xfrm>
          <a:prstGeom prst="rect">
            <a:avLst/>
          </a:prstGeom>
          <a:noFill/>
          <a:ln w="25400">
            <a:solidFill>
              <a:schemeClr val="dk1"/>
            </a:solidFill>
          </a:ln>
        </p:spPr>
        <p:txBody>
          <a:bodyPr wrap="square" rtlCol="0">
            <a:spAutoFit/>
          </a:bodyPr>
          <a:lstStyle/>
          <a:p>
            <a:pPr algn="ctr"/>
            <a:r>
              <a:rPr lang="en-US" sz="1500" b="1" u="sng" dirty="0" smtClean="0"/>
              <a:t>Techniques(v2)</a:t>
            </a:r>
          </a:p>
          <a:p>
            <a:pPr marL="228600" indent="-228600">
              <a:buFont typeface="+mj-lt"/>
              <a:buAutoNum type="arabicPeriod"/>
            </a:pPr>
            <a:r>
              <a:rPr lang="en-US" sz="1500" dirty="0"/>
              <a:t>Holistically Improve Work Visibility</a:t>
            </a:r>
          </a:p>
          <a:p>
            <a:pPr marL="512763" lvl="1" indent="-228600">
              <a:buFont typeface="+mj-lt"/>
              <a:buAutoNum type="alphaLcParenR"/>
            </a:pPr>
            <a:r>
              <a:rPr lang="en-US" sz="1500" dirty="0"/>
              <a:t>Incidents</a:t>
            </a:r>
          </a:p>
          <a:p>
            <a:pPr marL="512763" lvl="1" indent="-228600">
              <a:buFont typeface="+mj-lt"/>
              <a:buAutoNum type="alphaLcParenR"/>
            </a:pPr>
            <a:r>
              <a:rPr lang="en-US" sz="1500" dirty="0"/>
              <a:t>Dependencies</a:t>
            </a:r>
          </a:p>
          <a:p>
            <a:pPr marL="512763" lvl="1" indent="-228600">
              <a:buFont typeface="+mj-lt"/>
              <a:buAutoNum type="alphaLcParenR"/>
            </a:pPr>
            <a:r>
              <a:rPr lang="en-US" sz="1500" dirty="0"/>
              <a:t>Single </a:t>
            </a:r>
            <a:r>
              <a:rPr lang="en-US" sz="1500" dirty="0" smtClean="0"/>
              <a:t>Intake of Planned Work</a:t>
            </a:r>
            <a:endParaRPr lang="en-US" sz="1500" dirty="0"/>
          </a:p>
          <a:p>
            <a:pPr marL="228600" indent="-228600">
              <a:buFont typeface="+mj-lt"/>
              <a:buAutoNum type="arabicPeriod"/>
            </a:pPr>
            <a:r>
              <a:rPr lang="en-US" sz="1500" dirty="0"/>
              <a:t>Challenging Shared KPIs</a:t>
            </a:r>
          </a:p>
          <a:p>
            <a:pPr marL="228600" indent="-228600">
              <a:buFont typeface="+mj-lt"/>
              <a:buAutoNum type="arabicPeriod"/>
            </a:pPr>
            <a:r>
              <a:rPr lang="en-US" sz="1500" dirty="0" smtClean="0"/>
              <a:t>Go </a:t>
            </a:r>
            <a:r>
              <a:rPr lang="en-US" sz="1500" dirty="0"/>
              <a:t>See &amp; Role Rotation</a:t>
            </a:r>
          </a:p>
          <a:p>
            <a:pPr marL="228600" indent="-228600">
              <a:buFont typeface="+mj-lt"/>
              <a:buAutoNum type="arabicPeriod"/>
            </a:pPr>
            <a:r>
              <a:rPr lang="en-US" sz="1500" dirty="0"/>
              <a:t>Infra as Code &amp; Shared Understanding</a:t>
            </a:r>
          </a:p>
          <a:p>
            <a:pPr marL="228600" indent="-228600">
              <a:buFont typeface="+mj-lt"/>
              <a:buAutoNum type="arabicPeriod"/>
            </a:pPr>
            <a:r>
              <a:rPr lang="en-US" sz="1500" dirty="0"/>
              <a:t>Legacy Test Automation / ATDD</a:t>
            </a:r>
          </a:p>
          <a:p>
            <a:pPr marL="228600" indent="-228600">
              <a:buFont typeface="+mj-lt"/>
              <a:buAutoNum type="arabicPeriod"/>
            </a:pPr>
            <a:r>
              <a:rPr lang="en-US" sz="1500" dirty="0"/>
              <a:t>Telemetry &amp; Shared </a:t>
            </a:r>
            <a:r>
              <a:rPr lang="en-US" sz="1500" dirty="0" smtClean="0"/>
              <a:t>Understanding</a:t>
            </a:r>
            <a:endParaRPr lang="en-US" sz="1500" dirty="0"/>
          </a:p>
        </p:txBody>
      </p:sp>
      <p:sp>
        <p:nvSpPr>
          <p:cNvPr id="9" name="TextBox 8"/>
          <p:cNvSpPr txBox="1"/>
          <p:nvPr/>
        </p:nvSpPr>
        <p:spPr>
          <a:xfrm>
            <a:off x="179512" y="929125"/>
            <a:ext cx="3183051" cy="2477601"/>
          </a:xfrm>
          <a:prstGeom prst="rect">
            <a:avLst/>
          </a:prstGeom>
          <a:noFill/>
          <a:ln w="25400">
            <a:solidFill>
              <a:schemeClr val="dk1"/>
            </a:solidFill>
          </a:ln>
        </p:spPr>
        <p:txBody>
          <a:bodyPr wrap="none" rtlCol="0">
            <a:spAutoFit/>
          </a:bodyPr>
          <a:lstStyle/>
          <a:p>
            <a:pPr algn="ctr"/>
            <a:r>
              <a:rPr lang="en-US" sz="1500" b="1" u="sng" dirty="0" smtClean="0">
                <a:solidFill>
                  <a:schemeClr val="tx1">
                    <a:lumMod val="50000"/>
                    <a:lumOff val="50000"/>
                  </a:schemeClr>
                </a:solidFill>
              </a:rPr>
              <a:t>Techniques(v1)</a:t>
            </a:r>
          </a:p>
          <a:p>
            <a:pPr indent="228600">
              <a:buFont typeface="+mj-lt"/>
              <a:buAutoNum type="arabicPeriod"/>
            </a:pPr>
            <a:r>
              <a:rPr lang="en-US" sz="1400" dirty="0">
                <a:solidFill>
                  <a:schemeClr val="tx1">
                    <a:lumMod val="50000"/>
                    <a:lumOff val="50000"/>
                  </a:schemeClr>
                </a:solidFill>
              </a:rPr>
              <a:t>Accelerate Learning &amp; Lean Thinking</a:t>
            </a:r>
          </a:p>
          <a:p>
            <a:pPr indent="228600">
              <a:buFont typeface="+mj-lt"/>
              <a:buAutoNum type="arabicPeriod"/>
            </a:pPr>
            <a:r>
              <a:rPr lang="en-US" sz="1400" dirty="0">
                <a:solidFill>
                  <a:schemeClr val="tx1">
                    <a:lumMod val="50000"/>
                    <a:lumOff val="50000"/>
                  </a:schemeClr>
                </a:solidFill>
              </a:rPr>
              <a:t>Inverse Taylor Maneuver</a:t>
            </a:r>
          </a:p>
          <a:p>
            <a:pPr indent="228600">
              <a:buFont typeface="+mj-lt"/>
              <a:buAutoNum type="arabicPeriod"/>
            </a:pPr>
            <a:r>
              <a:rPr lang="en-US" sz="1400" dirty="0">
                <a:solidFill>
                  <a:schemeClr val="tx1">
                    <a:lumMod val="50000"/>
                    <a:lumOff val="50000"/>
                  </a:schemeClr>
                </a:solidFill>
              </a:rPr>
              <a:t>Inverse Conway Maneuver</a:t>
            </a:r>
          </a:p>
          <a:p>
            <a:pPr indent="228600">
              <a:buFont typeface="+mj-lt"/>
              <a:buAutoNum type="arabicPeriod"/>
            </a:pPr>
            <a:r>
              <a:rPr lang="en-US" sz="1400" dirty="0">
                <a:solidFill>
                  <a:schemeClr val="tx1">
                    <a:lumMod val="50000"/>
                    <a:lumOff val="50000"/>
                  </a:schemeClr>
                </a:solidFill>
              </a:rPr>
              <a:t>Shared Service Continuous Delivery</a:t>
            </a:r>
          </a:p>
          <a:p>
            <a:pPr indent="228600">
              <a:buFont typeface="+mj-lt"/>
              <a:buAutoNum type="arabicPeriod"/>
            </a:pPr>
            <a:r>
              <a:rPr lang="en-US" sz="1400" dirty="0">
                <a:solidFill>
                  <a:schemeClr val="tx1">
                    <a:lumMod val="50000"/>
                    <a:lumOff val="50000"/>
                  </a:schemeClr>
                </a:solidFill>
              </a:rPr>
              <a:t>Environment Congruency &amp; Practice</a:t>
            </a:r>
          </a:p>
          <a:p>
            <a:pPr indent="228600">
              <a:buFont typeface="+mj-lt"/>
              <a:buAutoNum type="arabicPeriod"/>
            </a:pPr>
            <a:r>
              <a:rPr lang="en-US" sz="1400" dirty="0">
                <a:solidFill>
                  <a:schemeClr val="tx1">
                    <a:lumMod val="50000"/>
                    <a:lumOff val="50000"/>
                  </a:schemeClr>
                </a:solidFill>
              </a:rPr>
              <a:t>Application Telemetry</a:t>
            </a:r>
          </a:p>
          <a:p>
            <a:pPr indent="228600">
              <a:buFont typeface="+mj-lt"/>
              <a:buAutoNum type="arabicPeriod"/>
            </a:pPr>
            <a:r>
              <a:rPr lang="en-US" sz="1400" dirty="0">
                <a:solidFill>
                  <a:schemeClr val="tx1">
                    <a:lumMod val="50000"/>
                    <a:lumOff val="50000"/>
                  </a:schemeClr>
                </a:solidFill>
              </a:rPr>
              <a:t>Visualize Your Work</a:t>
            </a:r>
          </a:p>
          <a:p>
            <a:pPr indent="228600">
              <a:buFont typeface="+mj-lt"/>
              <a:buAutoNum type="arabicPeriod"/>
            </a:pPr>
            <a:r>
              <a:rPr lang="en-US" sz="1400" dirty="0">
                <a:solidFill>
                  <a:schemeClr val="tx1">
                    <a:lumMod val="50000"/>
                    <a:lumOff val="50000"/>
                  </a:schemeClr>
                </a:solidFill>
              </a:rPr>
              <a:t>Work Release &amp; WIP Limits</a:t>
            </a:r>
          </a:p>
          <a:p>
            <a:pPr indent="228600">
              <a:buFont typeface="+mj-lt"/>
              <a:buAutoNum type="arabicPeriod"/>
            </a:pPr>
            <a:r>
              <a:rPr lang="en-US" sz="1400" dirty="0">
                <a:solidFill>
                  <a:schemeClr val="tx1">
                    <a:lumMod val="50000"/>
                    <a:lumOff val="50000"/>
                  </a:schemeClr>
                </a:solidFill>
              </a:rPr>
              <a:t>Cadence &amp; Synchronization</a:t>
            </a:r>
          </a:p>
          <a:p>
            <a:pPr indent="228600">
              <a:buFont typeface="+mj-lt"/>
              <a:buAutoNum type="arabicPeriod"/>
            </a:pPr>
            <a:r>
              <a:rPr lang="en-US" sz="1400" dirty="0">
                <a:solidFill>
                  <a:schemeClr val="tx1">
                    <a:lumMod val="50000"/>
                    <a:lumOff val="50000"/>
                  </a:schemeClr>
                </a:solidFill>
              </a:rPr>
              <a:t>Reduce Batch </a:t>
            </a:r>
            <a:r>
              <a:rPr lang="en-US" sz="1400" dirty="0" smtClean="0">
                <a:solidFill>
                  <a:schemeClr val="tx1">
                    <a:lumMod val="50000"/>
                    <a:lumOff val="50000"/>
                  </a:schemeClr>
                </a:solidFill>
              </a:rPr>
              <a:t>Size</a:t>
            </a:r>
            <a:endParaRPr lang="en-US" sz="1200" b="1" u="sng" dirty="0" smtClean="0">
              <a:solidFill>
                <a:schemeClr val="tx1">
                  <a:lumMod val="50000"/>
                  <a:lumOff val="50000"/>
                </a:schemeClr>
              </a:solidFill>
            </a:endParaRPr>
          </a:p>
        </p:txBody>
      </p:sp>
      <p:cxnSp>
        <p:nvCxnSpPr>
          <p:cNvPr id="15" name="Straight Arrow Connector 14"/>
          <p:cNvCxnSpPr>
            <a:stCxn id="9" idx="3"/>
            <a:endCxn id="6" idx="1"/>
          </p:cNvCxnSpPr>
          <p:nvPr/>
        </p:nvCxnSpPr>
        <p:spPr>
          <a:xfrm>
            <a:off x="3362563" y="2167926"/>
            <a:ext cx="1641485" cy="0"/>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1520" y="3651870"/>
            <a:ext cx="8892480" cy="923330"/>
          </a:xfrm>
          <a:prstGeom prst="rect">
            <a:avLst/>
          </a:prstGeom>
          <a:noFill/>
        </p:spPr>
        <p:txBody>
          <a:bodyPr wrap="square" rtlCol="0">
            <a:spAutoFit/>
          </a:bodyPr>
          <a:lstStyle/>
          <a:p>
            <a:pPr algn="ctr"/>
            <a:r>
              <a:rPr lang="en-US" u="sng" dirty="0" smtClean="0"/>
              <a:t>Questions/Help:</a:t>
            </a:r>
          </a:p>
          <a:p>
            <a:r>
              <a:rPr lang="en-US" dirty="0" smtClean="0"/>
              <a:t>How are large enterprises rapidly evolving towards PaaS and away from task based </a:t>
            </a:r>
            <a:r>
              <a:rPr lang="en-US" dirty="0" smtClean="0"/>
              <a:t>infrastructure?</a:t>
            </a:r>
            <a:endParaRPr lang="en-US" dirty="0"/>
          </a:p>
        </p:txBody>
      </p:sp>
    </p:spTree>
    <p:extLst>
      <p:ext uri="{BB962C8B-B14F-4D97-AF65-F5344CB8AC3E}">
        <p14:creationId xmlns:p14="http://schemas.microsoft.com/office/powerpoint/2010/main" val="41899813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059582"/>
            <a:ext cx="8928992" cy="3744416"/>
          </a:xfrm>
        </p:spPr>
        <p:txBody>
          <a:bodyPr>
            <a:normAutofit/>
          </a:bodyPr>
          <a:lstStyle/>
          <a:p>
            <a:r>
              <a:rPr lang="en-US" sz="1800" dirty="0"/>
              <a:t>Lean Enterprise: How High Performance Organizations Innovate at </a:t>
            </a:r>
            <a:r>
              <a:rPr lang="en-US" sz="1800" dirty="0" smtClean="0"/>
              <a:t>Scale; Jez Humble, Joanne </a:t>
            </a:r>
            <a:r>
              <a:rPr lang="en-US" sz="1800" dirty="0" err="1" smtClean="0"/>
              <a:t>Molesky</a:t>
            </a:r>
            <a:r>
              <a:rPr lang="en-US" sz="1800" dirty="0" smtClean="0"/>
              <a:t>, Barry O’Reilly</a:t>
            </a:r>
          </a:p>
          <a:p>
            <a:r>
              <a:rPr lang="en-US" sz="1800" dirty="0"/>
              <a:t>Leading the Transformation: Applying Agile and DevOps Principles at </a:t>
            </a:r>
            <a:r>
              <a:rPr lang="en-US" sz="1800" dirty="0" smtClean="0"/>
              <a:t>Scale; Gary Gruver and Tommy Mouser</a:t>
            </a:r>
          </a:p>
          <a:p>
            <a:r>
              <a:rPr lang="en-US" sz="1800" dirty="0"/>
              <a:t>Agile IT Organization Design: For Digital Transformation and Continuous Delivery; </a:t>
            </a:r>
            <a:r>
              <a:rPr lang="en-US" sz="1800" dirty="0" err="1"/>
              <a:t>Sriram</a:t>
            </a:r>
            <a:r>
              <a:rPr lang="en-US" sz="1800" dirty="0"/>
              <a:t> Narayan</a:t>
            </a:r>
          </a:p>
          <a:p>
            <a:r>
              <a:rPr lang="en-US" sz="1800" dirty="0" smtClean="0"/>
              <a:t>Avoiding the Alignment Trap in IT: http://sloanreview.mit.edu/article/avoiding-the-alignment-trap-in-it</a:t>
            </a:r>
          </a:p>
          <a:p>
            <a:r>
              <a:rPr lang="en-US" sz="1800" dirty="0" smtClean="0"/>
              <a:t>The Phoenix Project, Gene Kim, Kevin Behr, George </a:t>
            </a:r>
            <a:r>
              <a:rPr lang="en-US" sz="1800" dirty="0" err="1" smtClean="0"/>
              <a:t>Spofford</a:t>
            </a:r>
            <a:endParaRPr lang="en-US" sz="1800" dirty="0" smtClean="0"/>
          </a:p>
          <a:p>
            <a:r>
              <a:rPr lang="en-US" sz="1800" dirty="0" smtClean="0"/>
              <a:t>Continuous Delivery, </a:t>
            </a:r>
            <a:r>
              <a:rPr lang="en-US" sz="1800" dirty="0" err="1" smtClean="0"/>
              <a:t>Jez</a:t>
            </a:r>
            <a:r>
              <a:rPr lang="en-US" sz="1800" dirty="0" smtClean="0"/>
              <a:t> Humble</a:t>
            </a:r>
          </a:p>
          <a:p>
            <a:r>
              <a:rPr lang="en-US" sz="1800" dirty="0" smtClean="0"/>
              <a:t>Scaled Agile Framework: www.scaledagileframework.com</a:t>
            </a:r>
          </a:p>
        </p:txBody>
      </p:sp>
      <p:sp>
        <p:nvSpPr>
          <p:cNvPr id="2" name="Title 1"/>
          <p:cNvSpPr>
            <a:spLocks noGrp="1"/>
          </p:cNvSpPr>
          <p:nvPr>
            <p:ph type="title"/>
          </p:nvPr>
        </p:nvSpPr>
        <p:spPr/>
        <p:txBody>
          <a:bodyPr>
            <a:normAutofit/>
          </a:bodyPr>
          <a:lstStyle/>
          <a:p>
            <a:r>
              <a:rPr lang="en-US" dirty="0" smtClean="0"/>
              <a:t> Credits</a:t>
            </a:r>
            <a:endParaRPr lang="en-US" dirty="0"/>
          </a:p>
        </p:txBody>
      </p:sp>
    </p:spTree>
    <p:extLst>
      <p:ext uri="{BB962C8B-B14F-4D97-AF65-F5344CB8AC3E}">
        <p14:creationId xmlns:p14="http://schemas.microsoft.com/office/powerpoint/2010/main" val="2036654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1880" y="1019597"/>
            <a:ext cx="8224576" cy="3280345"/>
          </a:xfrm>
          <a:prstGeom prst="rect">
            <a:avLst/>
          </a:prstGeom>
        </p:spPr>
      </p:pic>
      <p:sp>
        <p:nvSpPr>
          <p:cNvPr id="3" name="Title 2"/>
          <p:cNvSpPr>
            <a:spLocks noGrp="1"/>
          </p:cNvSpPr>
          <p:nvPr>
            <p:ph type="title"/>
          </p:nvPr>
        </p:nvSpPr>
        <p:spPr/>
        <p:txBody>
          <a:bodyPr/>
          <a:lstStyle/>
          <a:p>
            <a:r>
              <a:rPr lang="en-US" dirty="0" smtClean="0"/>
              <a:t>Quality Results: v1 Techniques</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3</a:t>
            </a:fld>
            <a:endParaRPr lang="en-AU" dirty="0"/>
          </a:p>
        </p:txBody>
      </p:sp>
      <p:cxnSp>
        <p:nvCxnSpPr>
          <p:cNvPr id="8" name="Straight Arrow Connector 7"/>
          <p:cNvCxnSpPr/>
          <p:nvPr/>
        </p:nvCxnSpPr>
        <p:spPr>
          <a:xfrm>
            <a:off x="3720458" y="2274215"/>
            <a:ext cx="0" cy="864096"/>
          </a:xfrm>
          <a:prstGeom prst="straightConnector1">
            <a:avLst/>
          </a:prstGeom>
          <a:ln>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275856" y="1986183"/>
            <a:ext cx="948658" cy="338554"/>
          </a:xfrm>
          <a:prstGeom prst="rect">
            <a:avLst/>
          </a:prstGeom>
          <a:noFill/>
        </p:spPr>
        <p:txBody>
          <a:bodyPr wrap="none" rtlCol="0">
            <a:spAutoFit/>
          </a:bodyPr>
          <a:lstStyle/>
          <a:p>
            <a:r>
              <a:rPr lang="en-US" sz="1600" b="1" i="1" u="sng" dirty="0" smtClean="0"/>
              <a:t>Last Year</a:t>
            </a:r>
            <a:endParaRPr lang="en-US" sz="1600" b="1" i="1" u="sng" dirty="0"/>
          </a:p>
        </p:txBody>
      </p:sp>
      <p:sp>
        <p:nvSpPr>
          <p:cNvPr id="13" name="TextBox 12"/>
          <p:cNvSpPr txBox="1"/>
          <p:nvPr/>
        </p:nvSpPr>
        <p:spPr>
          <a:xfrm>
            <a:off x="7308304" y="2787774"/>
            <a:ext cx="579710" cy="338554"/>
          </a:xfrm>
          <a:prstGeom prst="rect">
            <a:avLst/>
          </a:prstGeom>
          <a:noFill/>
        </p:spPr>
        <p:txBody>
          <a:bodyPr wrap="none" rtlCol="0">
            <a:spAutoFit/>
          </a:bodyPr>
          <a:lstStyle/>
          <a:p>
            <a:r>
              <a:rPr lang="en-US" sz="1600" b="1" i="1" u="sng" dirty="0" smtClean="0"/>
              <a:t>Now</a:t>
            </a:r>
            <a:endParaRPr lang="en-US" sz="1600" b="1" i="1" u="sng" dirty="0"/>
          </a:p>
        </p:txBody>
      </p:sp>
      <p:cxnSp>
        <p:nvCxnSpPr>
          <p:cNvPr id="14" name="Straight Arrow Connector 13"/>
          <p:cNvCxnSpPr/>
          <p:nvPr/>
        </p:nvCxnSpPr>
        <p:spPr>
          <a:xfrm>
            <a:off x="7594181" y="3054320"/>
            <a:ext cx="0" cy="576064"/>
          </a:xfrm>
          <a:prstGeom prst="straightConnector1">
            <a:avLst/>
          </a:prstGeom>
          <a:ln>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4"/>
          <a:stretch>
            <a:fillRect/>
          </a:stretch>
        </p:blipFill>
        <p:spPr>
          <a:xfrm>
            <a:off x="5788440" y="1065034"/>
            <a:ext cx="2789696" cy="885977"/>
          </a:xfrm>
          <a:prstGeom prst="rect">
            <a:avLst/>
          </a:prstGeom>
        </p:spPr>
      </p:pic>
      <p:sp>
        <p:nvSpPr>
          <p:cNvPr id="19" name="TextBox 18"/>
          <p:cNvSpPr txBox="1"/>
          <p:nvPr/>
        </p:nvSpPr>
        <p:spPr>
          <a:xfrm>
            <a:off x="395536" y="4414341"/>
            <a:ext cx="8440600" cy="461665"/>
          </a:xfrm>
          <a:prstGeom prst="rect">
            <a:avLst/>
          </a:prstGeom>
          <a:noFill/>
        </p:spPr>
        <p:txBody>
          <a:bodyPr wrap="square" rtlCol="0">
            <a:spAutoFit/>
          </a:bodyPr>
          <a:lstStyle/>
          <a:p>
            <a:pPr algn="ctr"/>
            <a:r>
              <a:rPr lang="en-US" sz="1200" dirty="0" smtClean="0"/>
              <a:t>Reducing the batch size(28 to 14 weeks) and applying Lean &amp; DevOps principles has resulted in a 90%(10x improvement).</a:t>
            </a:r>
          </a:p>
          <a:p>
            <a:pPr algn="ctr"/>
            <a:r>
              <a:rPr lang="en-US" sz="1200" dirty="0" smtClean="0"/>
              <a:t>And value is delivered in half the time!</a:t>
            </a:r>
            <a:endParaRPr lang="en-US" sz="1200" dirty="0"/>
          </a:p>
        </p:txBody>
      </p:sp>
    </p:spTree>
    <p:extLst>
      <p:ext uri="{BB962C8B-B14F-4D97-AF65-F5344CB8AC3E}">
        <p14:creationId xmlns:p14="http://schemas.microsoft.com/office/powerpoint/2010/main" val="1323765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2015 Release Day 15.1(2/8/2015)</a:t>
            </a:r>
            <a:endParaRPr lang="en-US" dirty="0"/>
          </a:p>
        </p:txBody>
      </p:sp>
      <p:pic>
        <p:nvPicPr>
          <p:cNvPr id="1026" name="Picture 2"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674" y="831702"/>
            <a:ext cx="4505023" cy="338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85004" y="4220733"/>
            <a:ext cx="5290359" cy="646331"/>
          </a:xfrm>
          <a:prstGeom prst="rect">
            <a:avLst/>
          </a:prstGeom>
          <a:noFill/>
        </p:spPr>
        <p:txBody>
          <a:bodyPr wrap="none" rtlCol="0">
            <a:spAutoFit/>
          </a:bodyPr>
          <a:lstStyle/>
          <a:p>
            <a:pPr algn="ctr"/>
            <a:r>
              <a:rPr lang="en-US" b="1" dirty="0"/>
              <a:t>Operations Engineers watching over 15.1 deployment</a:t>
            </a:r>
          </a:p>
          <a:p>
            <a:pPr algn="ctr"/>
            <a:r>
              <a:rPr lang="en-US" b="1" dirty="0"/>
              <a:t>71 features released to 50M subscribers</a:t>
            </a:r>
          </a:p>
        </p:txBody>
      </p:sp>
    </p:spTree>
    <p:extLst>
      <p:ext uri="{BB962C8B-B14F-4D97-AF65-F5344CB8AC3E}">
        <p14:creationId xmlns:p14="http://schemas.microsoft.com/office/powerpoint/2010/main" val="18958795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 what’s the problem?</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5</a:t>
            </a:fld>
            <a:endParaRPr lang="en-AU" dirty="0"/>
          </a:p>
        </p:txBody>
      </p:sp>
      <p:cxnSp>
        <p:nvCxnSpPr>
          <p:cNvPr id="7" name="Straight Connector 6"/>
          <p:cNvCxnSpPr>
            <a:stCxn id="3" idx="2"/>
          </p:cNvCxnSpPr>
          <p:nvPr/>
        </p:nvCxnSpPr>
        <p:spPr>
          <a:xfrm flipH="1">
            <a:off x="4662486" y="895350"/>
            <a:ext cx="1" cy="3836640"/>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7520" y="4264252"/>
            <a:ext cx="4060342" cy="584775"/>
          </a:xfrm>
          <a:prstGeom prst="rect">
            <a:avLst/>
          </a:prstGeom>
          <a:noFill/>
        </p:spPr>
        <p:txBody>
          <a:bodyPr wrap="none" rtlCol="0">
            <a:spAutoFit/>
          </a:bodyPr>
          <a:lstStyle/>
          <a:p>
            <a:pPr algn="ctr"/>
            <a:r>
              <a:rPr lang="en-US" sz="1600" dirty="0" smtClean="0"/>
              <a:t>Traditional </a:t>
            </a:r>
            <a:r>
              <a:rPr lang="en-US" sz="1600" dirty="0" err="1" smtClean="0"/>
              <a:t>SoR</a:t>
            </a:r>
            <a:r>
              <a:rPr lang="en-US" sz="1600" dirty="0" smtClean="0"/>
              <a:t> being stretched to become </a:t>
            </a:r>
            <a:r>
              <a:rPr lang="en-US" sz="1600" dirty="0" err="1" smtClean="0"/>
              <a:t>SoE</a:t>
            </a:r>
            <a:endParaRPr lang="en-US" sz="1600" dirty="0" smtClean="0"/>
          </a:p>
          <a:p>
            <a:pPr algn="ctr"/>
            <a:r>
              <a:rPr lang="en-US" sz="1600" dirty="0" smtClean="0"/>
              <a:t>Customer expectations keep increasing </a:t>
            </a:r>
            <a:endParaRPr lang="en-US" sz="1600" dirty="0"/>
          </a:p>
        </p:txBody>
      </p:sp>
      <p:sp>
        <p:nvSpPr>
          <p:cNvPr id="10" name="Rounded Rectangle 9"/>
          <p:cNvSpPr/>
          <p:nvPr/>
        </p:nvSpPr>
        <p:spPr>
          <a:xfrm>
            <a:off x="1427251" y="1299337"/>
            <a:ext cx="363322" cy="3000605"/>
          </a:xfrm>
          <a:prstGeom prst="roundRect">
            <a:avLst/>
          </a:prstGeom>
          <a:noFill/>
          <a:ln/>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b="1" dirty="0" smtClean="0"/>
              <a:t>API LAYER</a:t>
            </a:r>
            <a:endParaRPr lang="en-US" b="1"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3751" y="1318819"/>
            <a:ext cx="776241" cy="77624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4" y="1170407"/>
            <a:ext cx="1310580" cy="131058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663" y="2534592"/>
            <a:ext cx="989433" cy="98943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787" y="1943181"/>
            <a:ext cx="687601" cy="687601"/>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61727" y="1163257"/>
            <a:ext cx="740753" cy="74075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189" y="3701008"/>
            <a:ext cx="1023819" cy="598934"/>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3418" y="3017497"/>
            <a:ext cx="1519659" cy="1152675"/>
          </a:xfrm>
          <a:prstGeom prst="rect">
            <a:avLst/>
          </a:prstGeom>
        </p:spPr>
      </p:pic>
      <p:cxnSp>
        <p:nvCxnSpPr>
          <p:cNvPr id="5" name="Straight Connector 4"/>
          <p:cNvCxnSpPr>
            <a:stCxn id="17" idx="1"/>
          </p:cNvCxnSpPr>
          <p:nvPr/>
        </p:nvCxnSpPr>
        <p:spPr>
          <a:xfrm flipH="1">
            <a:off x="1843472" y="1533634"/>
            <a:ext cx="518255" cy="282920"/>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6" idx="1"/>
          </p:cNvCxnSpPr>
          <p:nvPr/>
        </p:nvCxnSpPr>
        <p:spPr>
          <a:xfrm flipH="1" flipV="1">
            <a:off x="1814936" y="2283894"/>
            <a:ext cx="1196851" cy="308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1854700" y="1771281"/>
            <a:ext cx="2024865" cy="423987"/>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870776" y="2499741"/>
            <a:ext cx="4165720" cy="1"/>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5254874" y="699542"/>
            <a:ext cx="3334944" cy="1659244"/>
            <a:chOff x="4932303" y="712536"/>
            <a:chExt cx="3334944" cy="1659244"/>
          </a:xfrm>
        </p:grpSpPr>
        <p:sp>
          <p:nvSpPr>
            <p:cNvPr id="32" name="TextBox 31"/>
            <p:cNvSpPr txBox="1"/>
            <p:nvPr/>
          </p:nvSpPr>
          <p:spPr>
            <a:xfrm>
              <a:off x="5031357" y="712536"/>
              <a:ext cx="3018262" cy="369332"/>
            </a:xfrm>
            <a:prstGeom prst="rect">
              <a:avLst/>
            </a:prstGeom>
            <a:noFill/>
          </p:spPr>
          <p:txBody>
            <a:bodyPr wrap="none" rtlCol="0">
              <a:spAutoFit/>
            </a:bodyPr>
            <a:lstStyle/>
            <a:p>
              <a:r>
                <a:rPr lang="en-US" dirty="0" smtClean="0"/>
                <a:t>Organizational &amp; Process Debt</a:t>
              </a:r>
              <a:endParaRPr lang="en-US" dirty="0"/>
            </a:p>
          </p:txBody>
        </p:sp>
        <p:pic>
          <p:nvPicPr>
            <p:cNvPr id="33" name="Picture 32"/>
            <p:cNvPicPr>
              <a:picLocks noChangeAspect="1"/>
            </p:cNvPicPr>
            <p:nvPr/>
          </p:nvPicPr>
          <p:blipFill>
            <a:blip r:embed="rId10"/>
            <a:stretch>
              <a:fillRect/>
            </a:stretch>
          </p:blipFill>
          <p:spPr>
            <a:xfrm>
              <a:off x="5031357" y="1082610"/>
              <a:ext cx="530787" cy="485861"/>
            </a:xfrm>
            <a:prstGeom prst="rect">
              <a:avLst/>
            </a:prstGeom>
          </p:spPr>
        </p:pic>
        <p:pic>
          <p:nvPicPr>
            <p:cNvPr id="34" name="Picture 33"/>
            <p:cNvPicPr>
              <a:picLocks noChangeAspect="1"/>
            </p:cNvPicPr>
            <p:nvPr/>
          </p:nvPicPr>
          <p:blipFill>
            <a:blip r:embed="rId11"/>
            <a:stretch>
              <a:fillRect/>
            </a:stretch>
          </p:blipFill>
          <p:spPr>
            <a:xfrm>
              <a:off x="7027863" y="1157040"/>
              <a:ext cx="1239384" cy="1144299"/>
            </a:xfrm>
            <a:prstGeom prst="rect">
              <a:avLst/>
            </a:prstGeom>
          </p:spPr>
        </p:pic>
        <p:pic>
          <p:nvPicPr>
            <p:cNvPr id="35" name="Picture 34"/>
            <p:cNvPicPr>
              <a:picLocks noChangeAspect="1"/>
            </p:cNvPicPr>
            <p:nvPr/>
          </p:nvPicPr>
          <p:blipFill>
            <a:blip r:embed="rId10"/>
            <a:stretch>
              <a:fillRect/>
            </a:stretch>
          </p:blipFill>
          <p:spPr>
            <a:xfrm>
              <a:off x="5450174" y="1544892"/>
              <a:ext cx="530787" cy="485861"/>
            </a:xfrm>
            <a:prstGeom prst="rect">
              <a:avLst/>
            </a:prstGeom>
          </p:spPr>
        </p:pic>
        <p:pic>
          <p:nvPicPr>
            <p:cNvPr id="36" name="Picture 35"/>
            <p:cNvPicPr>
              <a:picLocks noChangeAspect="1"/>
            </p:cNvPicPr>
            <p:nvPr/>
          </p:nvPicPr>
          <p:blipFill>
            <a:blip r:embed="rId10"/>
            <a:stretch>
              <a:fillRect/>
            </a:stretch>
          </p:blipFill>
          <p:spPr>
            <a:xfrm>
              <a:off x="4932303" y="1869864"/>
              <a:ext cx="530787" cy="485861"/>
            </a:xfrm>
            <a:prstGeom prst="rect">
              <a:avLst/>
            </a:prstGeom>
          </p:spPr>
        </p:pic>
        <p:pic>
          <p:nvPicPr>
            <p:cNvPr id="37" name="Picture 36"/>
            <p:cNvPicPr>
              <a:picLocks noChangeAspect="1"/>
            </p:cNvPicPr>
            <p:nvPr/>
          </p:nvPicPr>
          <p:blipFill>
            <a:blip r:embed="rId10"/>
            <a:stretch>
              <a:fillRect/>
            </a:stretch>
          </p:blipFill>
          <p:spPr>
            <a:xfrm>
              <a:off x="5928503" y="1160948"/>
              <a:ext cx="530787" cy="485861"/>
            </a:xfrm>
            <a:prstGeom prst="rect">
              <a:avLst/>
            </a:prstGeom>
          </p:spPr>
        </p:pic>
        <p:pic>
          <p:nvPicPr>
            <p:cNvPr id="38" name="Picture 37"/>
            <p:cNvPicPr>
              <a:picLocks noChangeAspect="1"/>
            </p:cNvPicPr>
            <p:nvPr/>
          </p:nvPicPr>
          <p:blipFill>
            <a:blip r:embed="rId10"/>
            <a:stretch>
              <a:fillRect/>
            </a:stretch>
          </p:blipFill>
          <p:spPr>
            <a:xfrm>
              <a:off x="6059998" y="1889279"/>
              <a:ext cx="530787" cy="482501"/>
            </a:xfrm>
            <a:prstGeom prst="rect">
              <a:avLst/>
            </a:prstGeom>
          </p:spPr>
        </p:pic>
        <p:cxnSp>
          <p:nvCxnSpPr>
            <p:cNvPr id="39" name="Straight Connector 38"/>
            <p:cNvCxnSpPr>
              <a:endCxn id="36" idx="0"/>
            </p:cNvCxnSpPr>
            <p:nvPr/>
          </p:nvCxnSpPr>
          <p:spPr>
            <a:xfrm flipH="1">
              <a:off x="5197697" y="1557195"/>
              <a:ext cx="83658" cy="312669"/>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7" idx="1"/>
              <a:endCxn id="33" idx="3"/>
            </p:cNvCxnSpPr>
            <p:nvPr/>
          </p:nvCxnSpPr>
          <p:spPr>
            <a:xfrm flipH="1" flipV="1">
              <a:off x="5562144" y="1325541"/>
              <a:ext cx="366359" cy="78338"/>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5939344" y="1910428"/>
              <a:ext cx="188862" cy="64046"/>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6442069" y="1397908"/>
              <a:ext cx="585794" cy="143589"/>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8" idx="3"/>
            </p:cNvCxnSpPr>
            <p:nvPr/>
          </p:nvCxnSpPr>
          <p:spPr>
            <a:xfrm flipH="1">
              <a:off x="6590785" y="1851295"/>
              <a:ext cx="437078" cy="279235"/>
            </a:xfrm>
            <a:prstGeom prst="line">
              <a:avLst/>
            </a:prstGeom>
            <a:ln>
              <a:solidFill>
                <a:schemeClr val="tx1">
                  <a:lumMod val="65000"/>
                  <a:lumOff val="3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5321079" y="2562762"/>
            <a:ext cx="2999588" cy="2267077"/>
            <a:chOff x="5321079" y="2562762"/>
            <a:chExt cx="2999588" cy="2267077"/>
          </a:xfrm>
        </p:grpSpPr>
        <p:sp>
          <p:nvSpPr>
            <p:cNvPr id="31" name="TextBox 30"/>
            <p:cNvSpPr txBox="1"/>
            <p:nvPr/>
          </p:nvSpPr>
          <p:spPr>
            <a:xfrm>
              <a:off x="6015989" y="2562762"/>
              <a:ext cx="1577094" cy="369332"/>
            </a:xfrm>
            <a:prstGeom prst="rect">
              <a:avLst/>
            </a:prstGeom>
            <a:noFill/>
          </p:spPr>
          <p:txBody>
            <a:bodyPr wrap="square" rtlCol="0">
              <a:spAutoFit/>
            </a:bodyPr>
            <a:lstStyle/>
            <a:p>
              <a:r>
                <a:rPr lang="en-US" dirty="0" smtClean="0"/>
                <a:t>Technical Debt</a:t>
              </a:r>
              <a:endParaRPr lang="en-US" dirty="0"/>
            </a:p>
          </p:txBody>
        </p:sp>
        <p:grpSp>
          <p:nvGrpSpPr>
            <p:cNvPr id="40" name="Group 39"/>
            <p:cNvGrpSpPr/>
            <p:nvPr/>
          </p:nvGrpSpPr>
          <p:grpSpPr>
            <a:xfrm>
              <a:off x="5321079" y="2887165"/>
              <a:ext cx="2999588" cy="1634973"/>
              <a:chOff x="4788024" y="1148294"/>
              <a:chExt cx="3859553" cy="2288946"/>
            </a:xfrm>
          </p:grpSpPr>
          <p:pic>
            <p:nvPicPr>
              <p:cNvPr id="42" name="Picture 41"/>
              <p:cNvPicPr>
                <a:picLocks noChangeAspect="1"/>
              </p:cNvPicPr>
              <p:nvPr/>
            </p:nvPicPr>
            <p:blipFill>
              <a:blip r:embed="rId12"/>
              <a:stretch>
                <a:fillRect/>
              </a:stretch>
            </p:blipFill>
            <p:spPr>
              <a:xfrm>
                <a:off x="4788024" y="1148294"/>
                <a:ext cx="3859553" cy="2288946"/>
              </a:xfrm>
              <a:prstGeom prst="rect">
                <a:avLst/>
              </a:prstGeom>
            </p:spPr>
          </p:pic>
          <p:sp>
            <p:nvSpPr>
              <p:cNvPr id="43" name="Rectangle 42"/>
              <p:cNvSpPr/>
              <p:nvPr/>
            </p:nvSpPr>
            <p:spPr>
              <a:xfrm>
                <a:off x="8244408" y="2643758"/>
                <a:ext cx="384482" cy="216024"/>
              </a:xfrm>
              <a:prstGeom prst="rect">
                <a:avLst/>
              </a:prstGeom>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 dirty="0" smtClean="0"/>
                  <a:t>Middleware</a:t>
                </a:r>
                <a:endParaRPr lang="en-US" sz="300" dirty="0"/>
              </a:p>
            </p:txBody>
          </p:sp>
          <p:sp>
            <p:nvSpPr>
              <p:cNvPr id="45" name="Rectangle 44"/>
              <p:cNvSpPr/>
              <p:nvPr/>
            </p:nvSpPr>
            <p:spPr>
              <a:xfrm>
                <a:off x="7859926" y="3061067"/>
                <a:ext cx="456490" cy="216024"/>
              </a:xfrm>
              <a:prstGeom prst="rect">
                <a:avLst/>
              </a:prstGeom>
              <a:ln w="6350">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 dirty="0" smtClean="0"/>
                  <a:t>Sales Portal</a:t>
                </a:r>
                <a:endParaRPr lang="en-US" sz="300" dirty="0"/>
              </a:p>
            </p:txBody>
          </p:sp>
        </p:grpSp>
        <p:sp>
          <p:nvSpPr>
            <p:cNvPr id="46" name="TextBox 45"/>
            <p:cNvSpPr txBox="1"/>
            <p:nvPr/>
          </p:nvSpPr>
          <p:spPr>
            <a:xfrm>
              <a:off x="5680428" y="4460507"/>
              <a:ext cx="2546415" cy="369332"/>
            </a:xfrm>
            <a:prstGeom prst="rect">
              <a:avLst/>
            </a:prstGeom>
            <a:noFill/>
          </p:spPr>
          <p:txBody>
            <a:bodyPr wrap="square" rtlCol="0">
              <a:spAutoFit/>
            </a:bodyPr>
            <a:lstStyle/>
            <a:p>
              <a:r>
                <a:rPr lang="en-US" i="1" dirty="0" smtClean="0"/>
                <a:t>Strive for Unimodal IT….</a:t>
              </a:r>
              <a:endParaRPr lang="en-US" i="1" dirty="0"/>
            </a:p>
          </p:txBody>
        </p:sp>
      </p:grpSp>
      <p:sp>
        <p:nvSpPr>
          <p:cNvPr id="11" name="TextBox 10"/>
          <p:cNvSpPr txBox="1"/>
          <p:nvPr/>
        </p:nvSpPr>
        <p:spPr>
          <a:xfrm>
            <a:off x="976942" y="720059"/>
            <a:ext cx="2872838" cy="369332"/>
          </a:xfrm>
          <a:prstGeom prst="rect">
            <a:avLst/>
          </a:prstGeom>
          <a:noFill/>
        </p:spPr>
        <p:txBody>
          <a:bodyPr wrap="none" rtlCol="0">
            <a:spAutoFit/>
          </a:bodyPr>
          <a:lstStyle/>
          <a:p>
            <a:r>
              <a:rPr lang="en-US" dirty="0" smtClean="0"/>
              <a:t>Demand for Quality &amp; Speed</a:t>
            </a:r>
            <a:endParaRPr lang="en-US" dirty="0"/>
          </a:p>
        </p:txBody>
      </p:sp>
    </p:spTree>
    <p:extLst>
      <p:ext uri="{BB962C8B-B14F-4D97-AF65-F5344CB8AC3E}">
        <p14:creationId xmlns:p14="http://schemas.microsoft.com/office/powerpoint/2010/main" val="31736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 for Quality &amp; Speed</a:t>
            </a:r>
            <a:endParaRPr lang="en-US" dirty="0"/>
          </a:p>
        </p:txBody>
      </p:sp>
      <p:sp>
        <p:nvSpPr>
          <p:cNvPr id="19" name="TextBox 18"/>
          <p:cNvSpPr txBox="1"/>
          <p:nvPr/>
        </p:nvSpPr>
        <p:spPr>
          <a:xfrm>
            <a:off x="5039800" y="2211710"/>
            <a:ext cx="3500189" cy="2400657"/>
          </a:xfrm>
          <a:prstGeom prst="rect">
            <a:avLst/>
          </a:prstGeom>
          <a:noFill/>
          <a:ln w="25400">
            <a:solidFill>
              <a:schemeClr val="dk1"/>
            </a:solidFill>
          </a:ln>
        </p:spPr>
        <p:txBody>
          <a:bodyPr wrap="none" rtlCol="0">
            <a:spAutoFit/>
          </a:bodyPr>
          <a:lstStyle/>
          <a:p>
            <a:pPr algn="ctr"/>
            <a:r>
              <a:rPr lang="en-US" sz="1500" b="1" u="sng" dirty="0" smtClean="0"/>
              <a:t>Techniques(v2)</a:t>
            </a:r>
          </a:p>
          <a:p>
            <a:pPr marL="228600" indent="-228600">
              <a:buFont typeface="+mj-lt"/>
              <a:buAutoNum type="arabicPeriod"/>
            </a:pPr>
            <a:r>
              <a:rPr lang="en-US" sz="1500" dirty="0"/>
              <a:t>Holistically Improve Work Visibility</a:t>
            </a:r>
          </a:p>
          <a:p>
            <a:pPr marL="512763" lvl="1" indent="-228600">
              <a:buFont typeface="+mj-lt"/>
              <a:buAutoNum type="alphaLcParenR"/>
            </a:pPr>
            <a:r>
              <a:rPr lang="en-US" sz="1500" dirty="0"/>
              <a:t>Incidents</a:t>
            </a:r>
          </a:p>
          <a:p>
            <a:pPr marL="512763" lvl="1" indent="-228600">
              <a:buFont typeface="+mj-lt"/>
              <a:buAutoNum type="alphaLcParenR"/>
            </a:pPr>
            <a:r>
              <a:rPr lang="en-US" sz="1500" dirty="0"/>
              <a:t>Dependencies</a:t>
            </a:r>
          </a:p>
          <a:p>
            <a:pPr marL="512763" lvl="1" indent="-228600">
              <a:buFont typeface="+mj-lt"/>
              <a:buAutoNum type="alphaLcParenR"/>
            </a:pPr>
            <a:r>
              <a:rPr lang="en-US" sz="1500" dirty="0"/>
              <a:t>Single </a:t>
            </a:r>
            <a:r>
              <a:rPr lang="en-US" sz="1500" dirty="0" smtClean="0"/>
              <a:t>Intake of Planned Work</a:t>
            </a:r>
            <a:endParaRPr lang="en-US" sz="1500" dirty="0"/>
          </a:p>
          <a:p>
            <a:pPr marL="228600" indent="-228600">
              <a:buFont typeface="+mj-lt"/>
              <a:buAutoNum type="arabicPeriod"/>
            </a:pPr>
            <a:r>
              <a:rPr lang="en-US" sz="1500" dirty="0"/>
              <a:t>Challenging Shared KPIs</a:t>
            </a:r>
          </a:p>
          <a:p>
            <a:pPr marL="228600" indent="-228600">
              <a:buFont typeface="+mj-lt"/>
              <a:buAutoNum type="arabicPeriod"/>
            </a:pPr>
            <a:r>
              <a:rPr lang="en-US" sz="1500" dirty="0" smtClean="0"/>
              <a:t>Go </a:t>
            </a:r>
            <a:r>
              <a:rPr lang="en-US" sz="1500" dirty="0"/>
              <a:t>See &amp; Role Rotation</a:t>
            </a:r>
          </a:p>
          <a:p>
            <a:pPr marL="228600" indent="-228600">
              <a:buFont typeface="+mj-lt"/>
              <a:buAutoNum type="arabicPeriod"/>
            </a:pPr>
            <a:r>
              <a:rPr lang="en-US" sz="1500" dirty="0"/>
              <a:t>Infra as Code &amp; Shared Understanding</a:t>
            </a:r>
          </a:p>
          <a:p>
            <a:pPr marL="228600" indent="-228600">
              <a:buFont typeface="+mj-lt"/>
              <a:buAutoNum type="arabicPeriod"/>
            </a:pPr>
            <a:r>
              <a:rPr lang="en-US" sz="1500" dirty="0"/>
              <a:t>Legacy Test Automation / ATDD</a:t>
            </a:r>
          </a:p>
          <a:p>
            <a:pPr marL="228600" indent="-228600">
              <a:buFont typeface="+mj-lt"/>
              <a:buAutoNum type="arabicPeriod"/>
            </a:pPr>
            <a:r>
              <a:rPr lang="en-US" sz="1500" dirty="0"/>
              <a:t>Telemetry &amp; Shared </a:t>
            </a:r>
            <a:r>
              <a:rPr lang="en-US" sz="1500" dirty="0" smtClean="0"/>
              <a:t>Understanding</a:t>
            </a:r>
            <a:endParaRPr lang="en-US" sz="1500" dirty="0"/>
          </a:p>
        </p:txBody>
      </p:sp>
      <p:sp>
        <p:nvSpPr>
          <p:cNvPr id="21" name="TextBox 20"/>
          <p:cNvSpPr txBox="1"/>
          <p:nvPr/>
        </p:nvSpPr>
        <p:spPr>
          <a:xfrm>
            <a:off x="683568" y="843558"/>
            <a:ext cx="3181512" cy="1246495"/>
          </a:xfrm>
          <a:prstGeom prst="rect">
            <a:avLst/>
          </a:prstGeom>
          <a:noFill/>
          <a:ln w="25400">
            <a:solidFill>
              <a:schemeClr val="dk1"/>
            </a:solidFill>
          </a:ln>
        </p:spPr>
        <p:txBody>
          <a:bodyPr wrap="none" rtlCol="0">
            <a:spAutoFit/>
          </a:bodyPr>
          <a:lstStyle/>
          <a:p>
            <a:pPr algn="ctr"/>
            <a:r>
              <a:rPr lang="en-US" sz="1500" b="1" u="sng" dirty="0" smtClean="0"/>
              <a:t>Pressures &amp; Constraints</a:t>
            </a:r>
          </a:p>
          <a:p>
            <a:pPr algn="ctr"/>
            <a:r>
              <a:rPr lang="en-US" sz="1500" dirty="0"/>
              <a:t>Demand for Quality &amp; Speed</a:t>
            </a:r>
          </a:p>
          <a:p>
            <a:pPr algn="ctr"/>
            <a:r>
              <a:rPr lang="en-US" sz="1500" dirty="0" err="1"/>
              <a:t>SoRs</a:t>
            </a:r>
            <a:r>
              <a:rPr lang="en-US" sz="1500" dirty="0"/>
              <a:t> being pressured to become </a:t>
            </a:r>
            <a:r>
              <a:rPr lang="en-US" sz="1500" dirty="0" err="1"/>
              <a:t>SoEs</a:t>
            </a:r>
            <a:endParaRPr lang="en-US" sz="1500" dirty="0"/>
          </a:p>
          <a:p>
            <a:pPr algn="ctr"/>
            <a:r>
              <a:rPr lang="en-US" sz="1500" dirty="0"/>
              <a:t>Org &amp; Process Debt</a:t>
            </a:r>
          </a:p>
          <a:p>
            <a:pPr algn="ctr"/>
            <a:r>
              <a:rPr lang="en-US" sz="1500" dirty="0"/>
              <a:t>Technical </a:t>
            </a:r>
            <a:r>
              <a:rPr lang="en-US" sz="1500" dirty="0" smtClean="0"/>
              <a:t>Debt</a:t>
            </a:r>
            <a:endParaRPr lang="en-US" sz="1500" u="sng" dirty="0" smtClean="0"/>
          </a:p>
        </p:txBody>
      </p:sp>
      <p:sp>
        <p:nvSpPr>
          <p:cNvPr id="22" name="TextBox 21"/>
          <p:cNvSpPr txBox="1"/>
          <p:nvPr/>
        </p:nvSpPr>
        <p:spPr>
          <a:xfrm>
            <a:off x="5292080" y="843558"/>
            <a:ext cx="2815130" cy="1015663"/>
          </a:xfrm>
          <a:prstGeom prst="rect">
            <a:avLst/>
          </a:prstGeom>
          <a:noFill/>
          <a:ln w="25400">
            <a:solidFill>
              <a:schemeClr val="dk1"/>
            </a:solidFill>
          </a:ln>
        </p:spPr>
        <p:txBody>
          <a:bodyPr wrap="none" rtlCol="0">
            <a:spAutoFit/>
          </a:bodyPr>
          <a:lstStyle/>
          <a:p>
            <a:pPr algn="ctr"/>
            <a:r>
              <a:rPr lang="en-US" sz="1500" b="1" u="sng" dirty="0" smtClean="0"/>
              <a:t>Strive for Unimodal IT</a:t>
            </a:r>
          </a:p>
          <a:p>
            <a:pPr algn="ctr"/>
            <a:r>
              <a:rPr lang="en-US" sz="1500" dirty="0" smtClean="0"/>
              <a:t>Invest </a:t>
            </a:r>
            <a:r>
              <a:rPr lang="en-US" sz="1500" dirty="0"/>
              <a:t>in: </a:t>
            </a:r>
          </a:p>
          <a:p>
            <a:pPr algn="ctr"/>
            <a:r>
              <a:rPr lang="en-US" sz="1500" dirty="0"/>
              <a:t>Culture, Empathy, </a:t>
            </a:r>
            <a:r>
              <a:rPr lang="en-US" sz="1500" dirty="0" smtClean="0"/>
              <a:t>Understanding,</a:t>
            </a:r>
            <a:endParaRPr lang="en-US" sz="1500" dirty="0"/>
          </a:p>
          <a:p>
            <a:pPr algn="ctr"/>
            <a:r>
              <a:rPr lang="en-US" sz="1500" dirty="0" smtClean="0"/>
              <a:t>Simplicity </a:t>
            </a:r>
            <a:r>
              <a:rPr lang="en-US" sz="1500" dirty="0"/>
              <a:t>&amp; Automation</a:t>
            </a:r>
          </a:p>
        </p:txBody>
      </p:sp>
      <p:sp>
        <p:nvSpPr>
          <p:cNvPr id="6" name="TextBox 5"/>
          <p:cNvSpPr txBox="1"/>
          <p:nvPr/>
        </p:nvSpPr>
        <p:spPr>
          <a:xfrm>
            <a:off x="682799" y="2211710"/>
            <a:ext cx="3183051" cy="2477601"/>
          </a:xfrm>
          <a:prstGeom prst="rect">
            <a:avLst/>
          </a:prstGeom>
          <a:noFill/>
          <a:ln w="25400">
            <a:solidFill>
              <a:schemeClr val="dk1"/>
            </a:solidFill>
          </a:ln>
        </p:spPr>
        <p:txBody>
          <a:bodyPr wrap="none" rtlCol="0">
            <a:spAutoFit/>
          </a:bodyPr>
          <a:lstStyle/>
          <a:p>
            <a:pPr algn="ctr"/>
            <a:r>
              <a:rPr lang="en-US" sz="1500" b="1" u="sng" dirty="0" smtClean="0">
                <a:solidFill>
                  <a:schemeClr val="tx1">
                    <a:lumMod val="50000"/>
                    <a:lumOff val="50000"/>
                  </a:schemeClr>
                </a:solidFill>
              </a:rPr>
              <a:t>Techniques(v1)</a:t>
            </a:r>
          </a:p>
          <a:p>
            <a:pPr indent="228600">
              <a:buFont typeface="+mj-lt"/>
              <a:buAutoNum type="arabicPeriod"/>
            </a:pPr>
            <a:r>
              <a:rPr lang="en-US" sz="1400" dirty="0">
                <a:solidFill>
                  <a:schemeClr val="tx1">
                    <a:lumMod val="50000"/>
                    <a:lumOff val="50000"/>
                  </a:schemeClr>
                </a:solidFill>
              </a:rPr>
              <a:t>Accelerate Learning &amp; Lean Thinking</a:t>
            </a:r>
          </a:p>
          <a:p>
            <a:pPr indent="228600">
              <a:buFont typeface="+mj-lt"/>
              <a:buAutoNum type="arabicPeriod"/>
            </a:pPr>
            <a:r>
              <a:rPr lang="en-US" sz="1400" dirty="0">
                <a:solidFill>
                  <a:schemeClr val="tx1">
                    <a:lumMod val="50000"/>
                    <a:lumOff val="50000"/>
                  </a:schemeClr>
                </a:solidFill>
              </a:rPr>
              <a:t>Inverse Taylor Maneuver</a:t>
            </a:r>
          </a:p>
          <a:p>
            <a:pPr indent="228600">
              <a:buFont typeface="+mj-lt"/>
              <a:buAutoNum type="arabicPeriod"/>
            </a:pPr>
            <a:r>
              <a:rPr lang="en-US" sz="1400" dirty="0">
                <a:solidFill>
                  <a:schemeClr val="tx1">
                    <a:lumMod val="50000"/>
                    <a:lumOff val="50000"/>
                  </a:schemeClr>
                </a:solidFill>
              </a:rPr>
              <a:t>Inverse Conway Maneuver</a:t>
            </a:r>
          </a:p>
          <a:p>
            <a:pPr indent="228600">
              <a:buFont typeface="+mj-lt"/>
              <a:buAutoNum type="arabicPeriod"/>
            </a:pPr>
            <a:r>
              <a:rPr lang="en-US" sz="1400" dirty="0">
                <a:solidFill>
                  <a:schemeClr val="tx1">
                    <a:lumMod val="50000"/>
                    <a:lumOff val="50000"/>
                  </a:schemeClr>
                </a:solidFill>
              </a:rPr>
              <a:t>Shared Service Continuous Delivery</a:t>
            </a:r>
          </a:p>
          <a:p>
            <a:pPr indent="228600">
              <a:buFont typeface="+mj-lt"/>
              <a:buAutoNum type="arabicPeriod"/>
            </a:pPr>
            <a:r>
              <a:rPr lang="en-US" sz="1400" dirty="0">
                <a:solidFill>
                  <a:schemeClr val="tx1">
                    <a:lumMod val="50000"/>
                    <a:lumOff val="50000"/>
                  </a:schemeClr>
                </a:solidFill>
              </a:rPr>
              <a:t>Environment Congruency &amp; Practice</a:t>
            </a:r>
          </a:p>
          <a:p>
            <a:pPr indent="228600">
              <a:buFont typeface="+mj-lt"/>
              <a:buAutoNum type="arabicPeriod"/>
            </a:pPr>
            <a:r>
              <a:rPr lang="en-US" sz="1400" dirty="0">
                <a:solidFill>
                  <a:schemeClr val="tx1">
                    <a:lumMod val="50000"/>
                    <a:lumOff val="50000"/>
                  </a:schemeClr>
                </a:solidFill>
              </a:rPr>
              <a:t>Application Telemetry</a:t>
            </a:r>
          </a:p>
          <a:p>
            <a:pPr indent="228600">
              <a:buFont typeface="+mj-lt"/>
              <a:buAutoNum type="arabicPeriod"/>
            </a:pPr>
            <a:r>
              <a:rPr lang="en-US" sz="1400" dirty="0">
                <a:solidFill>
                  <a:schemeClr val="tx1">
                    <a:lumMod val="50000"/>
                    <a:lumOff val="50000"/>
                  </a:schemeClr>
                </a:solidFill>
              </a:rPr>
              <a:t>Visualize Your Work</a:t>
            </a:r>
          </a:p>
          <a:p>
            <a:pPr indent="228600">
              <a:buFont typeface="+mj-lt"/>
              <a:buAutoNum type="arabicPeriod"/>
            </a:pPr>
            <a:r>
              <a:rPr lang="en-US" sz="1400" dirty="0">
                <a:solidFill>
                  <a:schemeClr val="tx1">
                    <a:lumMod val="50000"/>
                    <a:lumOff val="50000"/>
                  </a:schemeClr>
                </a:solidFill>
              </a:rPr>
              <a:t>Work Release &amp; WIP Limits</a:t>
            </a:r>
          </a:p>
          <a:p>
            <a:pPr indent="228600">
              <a:buFont typeface="+mj-lt"/>
              <a:buAutoNum type="arabicPeriod"/>
            </a:pPr>
            <a:r>
              <a:rPr lang="en-US" sz="1400" dirty="0">
                <a:solidFill>
                  <a:schemeClr val="tx1">
                    <a:lumMod val="50000"/>
                    <a:lumOff val="50000"/>
                  </a:schemeClr>
                </a:solidFill>
              </a:rPr>
              <a:t>Cadence &amp; Synchronization</a:t>
            </a:r>
          </a:p>
          <a:p>
            <a:pPr indent="228600">
              <a:buFont typeface="+mj-lt"/>
              <a:buAutoNum type="arabicPeriod"/>
            </a:pPr>
            <a:r>
              <a:rPr lang="en-US" sz="1400" dirty="0">
                <a:solidFill>
                  <a:schemeClr val="tx1">
                    <a:lumMod val="50000"/>
                    <a:lumOff val="50000"/>
                  </a:schemeClr>
                </a:solidFill>
              </a:rPr>
              <a:t>Reduce Batch </a:t>
            </a:r>
            <a:r>
              <a:rPr lang="en-US" sz="1400" dirty="0" smtClean="0">
                <a:solidFill>
                  <a:schemeClr val="tx1">
                    <a:lumMod val="50000"/>
                    <a:lumOff val="50000"/>
                  </a:schemeClr>
                </a:solidFill>
              </a:rPr>
              <a:t>Size</a:t>
            </a:r>
            <a:endParaRPr lang="en-US" sz="1200" b="1" u="sng" dirty="0" smtClean="0">
              <a:solidFill>
                <a:schemeClr val="tx1">
                  <a:lumMod val="50000"/>
                  <a:lumOff val="50000"/>
                </a:schemeClr>
              </a:solidFill>
            </a:endParaRPr>
          </a:p>
        </p:txBody>
      </p:sp>
      <p:cxnSp>
        <p:nvCxnSpPr>
          <p:cNvPr id="7" name="Straight Arrow Connector 6"/>
          <p:cNvCxnSpPr/>
          <p:nvPr/>
        </p:nvCxnSpPr>
        <p:spPr>
          <a:xfrm flipV="1">
            <a:off x="3865080" y="1466805"/>
            <a:ext cx="1427000" cy="20870"/>
          </a:xfrm>
          <a:prstGeom prst="straightConnector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Elbow Connector 4"/>
          <p:cNvCxnSpPr>
            <a:stCxn id="22" idx="3"/>
            <a:endCxn id="19" idx="3"/>
          </p:cNvCxnSpPr>
          <p:nvPr/>
        </p:nvCxnSpPr>
        <p:spPr>
          <a:xfrm>
            <a:off x="8107210" y="1351390"/>
            <a:ext cx="432779" cy="2060649"/>
          </a:xfrm>
          <a:prstGeom prst="bentConnector3">
            <a:avLst>
              <a:gd name="adj1" fmla="val 152821"/>
            </a:avLst>
          </a:prstGeom>
          <a:ln w="254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095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2989201"/>
            <a:ext cx="8623920" cy="1839577"/>
          </a:xfrm>
        </p:spPr>
        <p:txBody>
          <a:bodyPr>
            <a:normAutofit fontScale="62500" lnSpcReduction="20000"/>
          </a:bodyPr>
          <a:lstStyle/>
          <a:p>
            <a:pPr marL="0" indent="0">
              <a:buNone/>
            </a:pPr>
            <a:r>
              <a:rPr lang="en-US" sz="2900" dirty="0" smtClean="0"/>
              <a:t>To improve </a:t>
            </a:r>
            <a:r>
              <a:rPr lang="en-US" sz="2900" b="1" u="sng" dirty="0" smtClean="0"/>
              <a:t>Quality and Speed </a:t>
            </a:r>
            <a:r>
              <a:rPr lang="en-US" sz="2900" dirty="0" smtClean="0"/>
              <a:t>we need to visualize and understand all work across:</a:t>
            </a:r>
          </a:p>
          <a:p>
            <a:pPr marL="457200" indent="-457200">
              <a:buFont typeface="+mj-lt"/>
              <a:buAutoNum type="alphaLcParenR"/>
            </a:pPr>
            <a:r>
              <a:rPr lang="en-US" sz="2900" dirty="0" smtClean="0"/>
              <a:t>Incidents</a:t>
            </a:r>
          </a:p>
          <a:p>
            <a:pPr marL="457200" indent="-457200">
              <a:buFont typeface="+mj-lt"/>
              <a:buAutoNum type="alphaLcParenR"/>
            </a:pPr>
            <a:r>
              <a:rPr lang="en-US" sz="2900" dirty="0" smtClean="0"/>
              <a:t>Dependencies</a:t>
            </a:r>
          </a:p>
          <a:p>
            <a:pPr marL="457200" indent="-457200">
              <a:buFont typeface="+mj-lt"/>
              <a:buAutoNum type="alphaLcParenR"/>
            </a:pPr>
            <a:r>
              <a:rPr lang="en-US" sz="2900" dirty="0" smtClean="0"/>
              <a:t>Single Intake and Tooling of all Planned Work: Features and </a:t>
            </a:r>
            <a:r>
              <a:rPr lang="en-US" sz="2900" b="1" u="sng" dirty="0" smtClean="0"/>
              <a:t>Service Requests</a:t>
            </a:r>
          </a:p>
          <a:p>
            <a:pPr marL="0" indent="0">
              <a:buNone/>
            </a:pPr>
            <a:endParaRPr lang="en-US" b="1" u="sng" dirty="0"/>
          </a:p>
          <a:p>
            <a:pPr marL="0" indent="0" algn="ctr">
              <a:buNone/>
            </a:pPr>
            <a:r>
              <a:rPr lang="en-US" sz="2900" b="1" dirty="0" smtClean="0"/>
              <a:t>Visualization of work will allow us to prioritize WIP and target areas of improvement.</a:t>
            </a:r>
            <a:endParaRPr lang="en-US" sz="2900" b="1" dirty="0"/>
          </a:p>
        </p:txBody>
      </p:sp>
      <p:sp>
        <p:nvSpPr>
          <p:cNvPr id="3" name="Title 2"/>
          <p:cNvSpPr>
            <a:spLocks noGrp="1"/>
          </p:cNvSpPr>
          <p:nvPr>
            <p:ph type="title"/>
          </p:nvPr>
        </p:nvSpPr>
        <p:spPr/>
        <p:txBody>
          <a:bodyPr>
            <a:normAutofit fontScale="90000"/>
          </a:bodyPr>
          <a:lstStyle/>
          <a:p>
            <a:pPr algn="l"/>
            <a:r>
              <a:rPr lang="en-US" dirty="0" smtClean="0"/>
              <a:t>1. Holistically Improve Work Visibility </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7</a:t>
            </a:fld>
            <a:endParaRPr lang="en-AU" dirty="0"/>
          </a:p>
        </p:txBody>
      </p:sp>
      <p:pic>
        <p:nvPicPr>
          <p:cNvPr id="6" name="Picture 5"/>
          <p:cNvPicPr>
            <a:picLocks noChangeAspect="1"/>
          </p:cNvPicPr>
          <p:nvPr/>
        </p:nvPicPr>
        <p:blipFill>
          <a:blip r:embed="rId3"/>
          <a:stretch>
            <a:fillRect/>
          </a:stretch>
        </p:blipFill>
        <p:spPr>
          <a:xfrm>
            <a:off x="323528" y="868208"/>
            <a:ext cx="3816424" cy="1989311"/>
          </a:xfrm>
          <a:prstGeom prst="rect">
            <a:avLst/>
          </a:prstGeom>
        </p:spPr>
      </p:pic>
      <p:sp>
        <p:nvSpPr>
          <p:cNvPr id="7" name="TextBox 6"/>
          <p:cNvSpPr txBox="1"/>
          <p:nvPr/>
        </p:nvSpPr>
        <p:spPr>
          <a:xfrm>
            <a:off x="4295589" y="1190507"/>
            <a:ext cx="4524884" cy="1015663"/>
          </a:xfrm>
          <a:prstGeom prst="rect">
            <a:avLst/>
          </a:prstGeom>
          <a:noFill/>
        </p:spPr>
        <p:txBody>
          <a:bodyPr wrap="square" rtlCol="0">
            <a:spAutoFit/>
          </a:bodyPr>
          <a:lstStyle/>
          <a:p>
            <a:r>
              <a:rPr lang="en-US" sz="2000" dirty="0" smtClean="0"/>
              <a:t>We have made significant strides in improving work visibility of </a:t>
            </a:r>
            <a:r>
              <a:rPr lang="en-US" sz="2000" b="1" i="1" u="sng" dirty="0" smtClean="0"/>
              <a:t>features</a:t>
            </a:r>
            <a:r>
              <a:rPr lang="en-US" sz="2000" dirty="0" smtClean="0"/>
              <a:t> across development and operations.</a:t>
            </a:r>
          </a:p>
        </p:txBody>
      </p:sp>
    </p:spTree>
    <p:extLst>
      <p:ext uri="{BB962C8B-B14F-4D97-AF65-F5344CB8AC3E}">
        <p14:creationId xmlns:p14="http://schemas.microsoft.com/office/powerpoint/2010/main" val="933971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dirty="0" smtClean="0"/>
              <a:t>1a. Holistic Incident Visibility </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8</a:t>
            </a:fld>
            <a:endParaRPr lang="en-AU" dirty="0"/>
          </a:p>
        </p:txBody>
      </p:sp>
      <p:pic>
        <p:nvPicPr>
          <p:cNvPr id="10" name="Picture 9"/>
          <p:cNvPicPr>
            <a:picLocks noChangeAspect="1"/>
          </p:cNvPicPr>
          <p:nvPr/>
        </p:nvPicPr>
        <p:blipFill rotWithShape="1">
          <a:blip r:embed="rId3"/>
          <a:srcRect r="1392"/>
          <a:stretch/>
        </p:blipFill>
        <p:spPr>
          <a:xfrm>
            <a:off x="179512" y="1307306"/>
            <a:ext cx="3024336" cy="600075"/>
          </a:xfrm>
          <a:prstGeom prst="rect">
            <a:avLst/>
          </a:prstGeom>
        </p:spPr>
      </p:pic>
      <p:pic>
        <p:nvPicPr>
          <p:cNvPr id="14" name="Picture 13"/>
          <p:cNvPicPr>
            <a:picLocks noChangeAspect="1"/>
          </p:cNvPicPr>
          <p:nvPr/>
        </p:nvPicPr>
        <p:blipFill>
          <a:blip r:embed="rId4"/>
          <a:stretch>
            <a:fillRect/>
          </a:stretch>
        </p:blipFill>
        <p:spPr>
          <a:xfrm>
            <a:off x="899592" y="2011034"/>
            <a:ext cx="7276342" cy="281774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0912" y="1670079"/>
            <a:ext cx="1303084" cy="968005"/>
          </a:xfrm>
          <a:prstGeom prst="rect">
            <a:avLst/>
          </a:prstGeom>
        </p:spPr>
      </p:pic>
      <p:sp>
        <p:nvSpPr>
          <p:cNvPr id="16" name="TextBox 15"/>
          <p:cNvSpPr txBox="1"/>
          <p:nvPr/>
        </p:nvSpPr>
        <p:spPr>
          <a:xfrm>
            <a:off x="435084" y="834321"/>
            <a:ext cx="8208912" cy="369332"/>
          </a:xfrm>
          <a:prstGeom prst="rect">
            <a:avLst/>
          </a:prstGeom>
          <a:noFill/>
        </p:spPr>
        <p:txBody>
          <a:bodyPr wrap="square" rtlCol="0">
            <a:spAutoFit/>
          </a:bodyPr>
          <a:lstStyle/>
          <a:p>
            <a:pPr algn="ctr"/>
            <a:r>
              <a:rPr lang="en-US" dirty="0" smtClean="0"/>
              <a:t>Make incidents visible across all teams regardless of who is resolving them.</a:t>
            </a:r>
            <a:endParaRPr lang="en-US" dirty="0"/>
          </a:p>
        </p:txBody>
      </p:sp>
      <p:cxnSp>
        <p:nvCxnSpPr>
          <p:cNvPr id="6" name="Elbow Connector 5"/>
          <p:cNvCxnSpPr>
            <a:stCxn id="10" idx="2"/>
          </p:cNvCxnSpPr>
          <p:nvPr/>
        </p:nvCxnSpPr>
        <p:spPr>
          <a:xfrm rot="16200000" flipH="1">
            <a:off x="963452" y="2635609"/>
            <a:ext cx="2248545" cy="792088"/>
          </a:xfrm>
          <a:prstGeom prst="bentConnector3">
            <a:avLst>
              <a:gd name="adj1" fmla="val 50000"/>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082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1a. Holistic Incident Visibility </a:t>
            </a:r>
          </a:p>
        </p:txBody>
      </p:sp>
      <p:sp>
        <p:nvSpPr>
          <p:cNvPr id="4" name="Slide Number Placeholder 3"/>
          <p:cNvSpPr>
            <a:spLocks noGrp="1"/>
          </p:cNvSpPr>
          <p:nvPr>
            <p:ph type="sldNum" sz="quarter" idx="4"/>
          </p:nvPr>
        </p:nvSpPr>
        <p:spPr/>
        <p:txBody>
          <a:bodyPr/>
          <a:lstStyle/>
          <a:p>
            <a:fld id="{24F9C604-95B0-46C7-9D86-179232C830D6}" type="slidenum">
              <a:rPr lang="en-AU" smtClean="0"/>
              <a:pPr/>
              <a:t>9</a:t>
            </a:fld>
            <a:endParaRPr lang="en-AU" dirty="0"/>
          </a:p>
        </p:txBody>
      </p:sp>
      <p:pic>
        <p:nvPicPr>
          <p:cNvPr id="6" name="Picture 5"/>
          <p:cNvPicPr>
            <a:picLocks noChangeAspect="1"/>
          </p:cNvPicPr>
          <p:nvPr/>
        </p:nvPicPr>
        <p:blipFill rotWithShape="1">
          <a:blip r:embed="rId3"/>
          <a:srcRect b="8448"/>
          <a:stretch/>
        </p:blipFill>
        <p:spPr>
          <a:xfrm>
            <a:off x="323528" y="1275606"/>
            <a:ext cx="5312631" cy="2972544"/>
          </a:xfrm>
          <a:prstGeom prst="rect">
            <a:avLst/>
          </a:prstGeom>
        </p:spPr>
      </p:pic>
      <p:sp>
        <p:nvSpPr>
          <p:cNvPr id="7" name="TextBox 6"/>
          <p:cNvSpPr txBox="1"/>
          <p:nvPr/>
        </p:nvSpPr>
        <p:spPr>
          <a:xfrm>
            <a:off x="5724128" y="1173673"/>
            <a:ext cx="2736304" cy="307777"/>
          </a:xfrm>
          <a:prstGeom prst="rect">
            <a:avLst/>
          </a:prstGeom>
          <a:noFill/>
        </p:spPr>
        <p:txBody>
          <a:bodyPr wrap="square" rtlCol="0">
            <a:spAutoFit/>
          </a:bodyPr>
          <a:lstStyle/>
          <a:p>
            <a:r>
              <a:rPr lang="en-US" sz="1400" b="1" u="sng" dirty="0" smtClean="0"/>
              <a:t>Key Findings:</a:t>
            </a:r>
          </a:p>
        </p:txBody>
      </p:sp>
      <p:pic>
        <p:nvPicPr>
          <p:cNvPr id="9" name="Picture 8"/>
          <p:cNvPicPr>
            <a:picLocks noChangeAspect="1"/>
          </p:cNvPicPr>
          <p:nvPr/>
        </p:nvPicPr>
        <p:blipFill>
          <a:blip r:embed="rId4"/>
          <a:stretch>
            <a:fillRect/>
          </a:stretch>
        </p:blipFill>
        <p:spPr>
          <a:xfrm>
            <a:off x="5796136" y="1435349"/>
            <a:ext cx="3096344" cy="1129050"/>
          </a:xfrm>
          <a:prstGeom prst="rect">
            <a:avLst/>
          </a:prstGeom>
        </p:spPr>
      </p:pic>
      <p:sp>
        <p:nvSpPr>
          <p:cNvPr id="10" name="TextBox 9"/>
          <p:cNvSpPr txBox="1"/>
          <p:nvPr/>
        </p:nvSpPr>
        <p:spPr>
          <a:xfrm>
            <a:off x="6015167" y="2564399"/>
            <a:ext cx="3307432" cy="830997"/>
          </a:xfrm>
          <a:prstGeom prst="rect">
            <a:avLst/>
          </a:prstGeom>
          <a:noFill/>
        </p:spPr>
        <p:txBody>
          <a:bodyPr wrap="square" rtlCol="0">
            <a:spAutoFit/>
          </a:bodyPr>
          <a:lstStyle/>
          <a:p>
            <a:r>
              <a:rPr lang="en-US" sz="1200" dirty="0" smtClean="0"/>
              <a:t>Release incidents are &lt;2% of volume</a:t>
            </a:r>
          </a:p>
          <a:p>
            <a:r>
              <a:rPr lang="en-US" sz="1200" dirty="0" smtClean="0"/>
              <a:t>NonRelease incidents are &gt; 98% of volume</a:t>
            </a:r>
          </a:p>
          <a:p>
            <a:r>
              <a:rPr lang="en-US" sz="1200" dirty="0" smtClean="0"/>
              <a:t>Ops is burdened with repairing &gt; 94% of volume</a:t>
            </a:r>
          </a:p>
          <a:p>
            <a:r>
              <a:rPr lang="en-US" sz="1200" dirty="0" smtClean="0"/>
              <a:t>Med/Low is &gt; 95% of volume</a:t>
            </a:r>
          </a:p>
        </p:txBody>
      </p:sp>
      <p:sp>
        <p:nvSpPr>
          <p:cNvPr id="14" name="Oval 13"/>
          <p:cNvSpPr/>
          <p:nvPr/>
        </p:nvSpPr>
        <p:spPr>
          <a:xfrm>
            <a:off x="3059832" y="2979897"/>
            <a:ext cx="216024" cy="21602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1</a:t>
            </a:r>
            <a:endParaRPr lang="en-US" b="1" dirty="0">
              <a:solidFill>
                <a:schemeClr val="tx1"/>
              </a:solidFill>
            </a:endParaRPr>
          </a:p>
        </p:txBody>
      </p:sp>
      <p:sp>
        <p:nvSpPr>
          <p:cNvPr id="15" name="Oval 14"/>
          <p:cNvSpPr/>
          <p:nvPr/>
        </p:nvSpPr>
        <p:spPr>
          <a:xfrm>
            <a:off x="3674255" y="2924648"/>
            <a:ext cx="216024" cy="21602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2</a:t>
            </a:r>
          </a:p>
        </p:txBody>
      </p:sp>
      <p:sp>
        <p:nvSpPr>
          <p:cNvPr id="16" name="Oval 15"/>
          <p:cNvSpPr/>
          <p:nvPr/>
        </p:nvSpPr>
        <p:spPr>
          <a:xfrm>
            <a:off x="4461710" y="2395784"/>
            <a:ext cx="216024" cy="21602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3</a:t>
            </a:r>
            <a:endParaRPr lang="en-US" b="1" dirty="0">
              <a:solidFill>
                <a:schemeClr val="tx1"/>
              </a:solidFill>
            </a:endParaRPr>
          </a:p>
        </p:txBody>
      </p:sp>
      <p:sp>
        <p:nvSpPr>
          <p:cNvPr id="17" name="TextBox 16"/>
          <p:cNvSpPr txBox="1"/>
          <p:nvPr/>
        </p:nvSpPr>
        <p:spPr>
          <a:xfrm>
            <a:off x="435084" y="834321"/>
            <a:ext cx="8208912" cy="369332"/>
          </a:xfrm>
          <a:prstGeom prst="rect">
            <a:avLst/>
          </a:prstGeom>
          <a:noFill/>
        </p:spPr>
        <p:txBody>
          <a:bodyPr wrap="square" rtlCol="0">
            <a:spAutoFit/>
          </a:bodyPr>
          <a:lstStyle/>
          <a:p>
            <a:pPr algn="ctr"/>
            <a:r>
              <a:rPr lang="en-US" dirty="0" smtClean="0"/>
              <a:t>Make incidents visible across all teams regardless of who is resolving them.</a:t>
            </a:r>
            <a:endParaRPr lang="en-US" dirty="0"/>
          </a:p>
        </p:txBody>
      </p:sp>
      <p:cxnSp>
        <p:nvCxnSpPr>
          <p:cNvPr id="19" name="Elbow Connector 18"/>
          <p:cNvCxnSpPr>
            <a:stCxn id="6" idx="3"/>
            <a:endCxn id="6" idx="1"/>
          </p:cNvCxnSpPr>
          <p:nvPr/>
        </p:nvCxnSpPr>
        <p:spPr>
          <a:xfrm flipH="1">
            <a:off x="323528" y="2761878"/>
            <a:ext cx="5312631" cy="12700"/>
          </a:xfrm>
          <a:prstGeom prst="bentConnector5">
            <a:avLst>
              <a:gd name="adj1" fmla="val -4303"/>
              <a:gd name="adj2" fmla="val 13502929"/>
              <a:gd name="adj3" fmla="val 104303"/>
            </a:avLst>
          </a:prstGeom>
          <a:ln>
            <a:solidFill>
              <a:schemeClr val="tx1"/>
            </a:solidFill>
            <a:prstDash val="sysDot"/>
            <a:tailEnd type="triangle" w="med"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07811" y="4430938"/>
            <a:ext cx="3520066" cy="369332"/>
          </a:xfrm>
          <a:prstGeom prst="rect">
            <a:avLst/>
          </a:prstGeom>
          <a:noFill/>
        </p:spPr>
        <p:txBody>
          <a:bodyPr wrap="none" rtlCol="0">
            <a:spAutoFit/>
          </a:bodyPr>
          <a:lstStyle/>
          <a:p>
            <a:r>
              <a:rPr lang="en-US" dirty="0" smtClean="0"/>
              <a:t>Why isn’t this feedback happening?</a:t>
            </a:r>
            <a:endParaRPr lang="en-US" dirty="0"/>
          </a:p>
        </p:txBody>
      </p:sp>
      <p:cxnSp>
        <p:nvCxnSpPr>
          <p:cNvPr id="18" name="Straight Connector 17"/>
          <p:cNvCxnSpPr/>
          <p:nvPr/>
        </p:nvCxnSpPr>
        <p:spPr>
          <a:xfrm>
            <a:off x="2715830" y="1999874"/>
            <a:ext cx="8384" cy="1541034"/>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424648" y="1849022"/>
            <a:ext cx="545790" cy="369332"/>
          </a:xfrm>
          <a:prstGeom prst="rect">
            <a:avLst/>
          </a:prstGeom>
          <a:noFill/>
        </p:spPr>
        <p:txBody>
          <a:bodyPr wrap="none" rtlCol="0">
            <a:spAutoFit/>
          </a:bodyPr>
          <a:lstStyle/>
          <a:p>
            <a:r>
              <a:rPr lang="en-US" dirty="0" smtClean="0"/>
              <a:t>Dev</a:t>
            </a:r>
            <a:endParaRPr lang="en-US" dirty="0"/>
          </a:p>
        </p:txBody>
      </p:sp>
      <p:sp>
        <p:nvSpPr>
          <p:cNvPr id="22" name="TextBox 21"/>
          <p:cNvSpPr txBox="1"/>
          <p:nvPr/>
        </p:nvSpPr>
        <p:spPr>
          <a:xfrm>
            <a:off x="3401360" y="1843214"/>
            <a:ext cx="547394" cy="369332"/>
          </a:xfrm>
          <a:prstGeom prst="rect">
            <a:avLst/>
          </a:prstGeom>
          <a:noFill/>
        </p:spPr>
        <p:txBody>
          <a:bodyPr wrap="none" rtlCol="0">
            <a:spAutoFit/>
          </a:bodyPr>
          <a:lstStyle/>
          <a:p>
            <a:r>
              <a:rPr lang="en-US" dirty="0" smtClean="0"/>
              <a:t>Ops</a:t>
            </a:r>
            <a:endParaRPr lang="en-US" dirty="0"/>
          </a:p>
        </p:txBody>
      </p:sp>
      <p:grpSp>
        <p:nvGrpSpPr>
          <p:cNvPr id="24" name="Group 23"/>
          <p:cNvGrpSpPr/>
          <p:nvPr/>
        </p:nvGrpSpPr>
        <p:grpSpPr>
          <a:xfrm>
            <a:off x="6015167" y="3411555"/>
            <a:ext cx="3033271" cy="1368151"/>
            <a:chOff x="1850796" y="1707655"/>
            <a:chExt cx="3033271" cy="2088231"/>
          </a:xfrm>
        </p:grpSpPr>
        <p:grpSp>
          <p:nvGrpSpPr>
            <p:cNvPr id="25" name="Group 24"/>
            <p:cNvGrpSpPr/>
            <p:nvPr/>
          </p:nvGrpSpPr>
          <p:grpSpPr>
            <a:xfrm>
              <a:off x="1850796" y="1707655"/>
              <a:ext cx="3033271" cy="2088231"/>
              <a:chOff x="1841932" y="1707654"/>
              <a:chExt cx="3505677" cy="2609447"/>
            </a:xfrm>
          </p:grpSpPr>
          <p:sp>
            <p:nvSpPr>
              <p:cNvPr id="27" name="Circular Arrow 26"/>
              <p:cNvSpPr/>
              <p:nvPr/>
            </p:nvSpPr>
            <p:spPr>
              <a:xfrm flipH="1">
                <a:off x="2195736" y="2283718"/>
                <a:ext cx="2898873" cy="2033383"/>
              </a:xfrm>
              <a:prstGeom prst="circularArrow">
                <a:avLst>
                  <a:gd name="adj1" fmla="val 5041"/>
                  <a:gd name="adj2" fmla="val 324355"/>
                  <a:gd name="adj3" fmla="val 10475648"/>
                  <a:gd name="adj4" fmla="val 3"/>
                  <a:gd name="adj5" fmla="val 5881"/>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8" name="Circular Arrow 27"/>
              <p:cNvSpPr/>
              <p:nvPr/>
            </p:nvSpPr>
            <p:spPr>
              <a:xfrm flipV="1">
                <a:off x="2195735" y="1707654"/>
                <a:ext cx="2898873" cy="2033383"/>
              </a:xfrm>
              <a:prstGeom prst="circularArrow">
                <a:avLst>
                  <a:gd name="adj1" fmla="val 5041"/>
                  <a:gd name="adj2" fmla="val 324355"/>
                  <a:gd name="adj3" fmla="val 10475648"/>
                  <a:gd name="adj4" fmla="val 3"/>
                  <a:gd name="adj5" fmla="val 5881"/>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9" name="TextBox 28"/>
              <p:cNvSpPr txBox="1"/>
              <p:nvPr/>
            </p:nvSpPr>
            <p:spPr>
              <a:xfrm>
                <a:off x="1841932" y="2531689"/>
                <a:ext cx="775523" cy="880524"/>
              </a:xfrm>
              <a:prstGeom prst="rect">
                <a:avLst/>
              </a:prstGeom>
              <a:noFill/>
            </p:spPr>
            <p:txBody>
              <a:bodyPr wrap="none" rtlCol="0">
                <a:spAutoFit/>
              </a:bodyPr>
              <a:lstStyle/>
              <a:p>
                <a:r>
                  <a:rPr lang="en-US" sz="2400" b="1" i="1" dirty="0" smtClean="0"/>
                  <a:t>Dev</a:t>
                </a:r>
                <a:endParaRPr lang="en-US" sz="2800" b="1" i="1" dirty="0"/>
              </a:p>
            </p:txBody>
          </p:sp>
          <p:sp>
            <p:nvSpPr>
              <p:cNvPr id="30" name="TextBox 29"/>
              <p:cNvSpPr txBox="1"/>
              <p:nvPr/>
            </p:nvSpPr>
            <p:spPr>
              <a:xfrm>
                <a:off x="4570827" y="2531689"/>
                <a:ext cx="776782" cy="880524"/>
              </a:xfrm>
              <a:prstGeom prst="rect">
                <a:avLst/>
              </a:prstGeom>
              <a:noFill/>
            </p:spPr>
            <p:txBody>
              <a:bodyPr wrap="none" rtlCol="0">
                <a:spAutoFit/>
              </a:bodyPr>
              <a:lstStyle/>
              <a:p>
                <a:r>
                  <a:rPr lang="en-US" sz="2400" b="1" i="1" dirty="0" smtClean="0"/>
                  <a:t>Ops</a:t>
                </a:r>
                <a:endParaRPr lang="en-US" sz="2400" b="1" i="1" dirty="0"/>
              </a:p>
            </p:txBody>
          </p:sp>
        </p:grpSp>
        <p:sp>
          <p:nvSpPr>
            <p:cNvPr id="26" name="TextBox 25"/>
            <p:cNvSpPr txBox="1"/>
            <p:nvPr/>
          </p:nvSpPr>
          <p:spPr>
            <a:xfrm>
              <a:off x="2559137" y="1995686"/>
              <a:ext cx="1794081" cy="1550223"/>
            </a:xfrm>
            <a:prstGeom prst="rect">
              <a:avLst/>
            </a:prstGeom>
            <a:noFill/>
          </p:spPr>
          <p:txBody>
            <a:bodyPr wrap="none" rtlCol="0">
              <a:spAutoFit/>
            </a:bodyPr>
            <a:lstStyle/>
            <a:p>
              <a:r>
                <a:rPr lang="en-US" sz="1200" b="1" i="1" dirty="0" smtClean="0"/>
                <a:t>The Second Way:</a:t>
              </a:r>
            </a:p>
            <a:p>
              <a:r>
                <a:rPr lang="en-US" sz="1200" b="1" i="1" dirty="0" smtClean="0"/>
                <a:t>Amplify Feedback Loops</a:t>
              </a:r>
            </a:p>
            <a:p>
              <a:endParaRPr lang="en-US" sz="1200" b="1" i="1" dirty="0"/>
            </a:p>
            <a:p>
              <a:r>
                <a:rPr lang="en-US" sz="1200" b="1" i="1" dirty="0" smtClean="0"/>
                <a:t>                 KPIs? </a:t>
              </a:r>
            </a:p>
            <a:p>
              <a:r>
                <a:rPr lang="en-US" sz="1200" b="1" i="1" dirty="0" smtClean="0"/>
                <a:t>Rotation?        Telemetry?</a:t>
              </a:r>
              <a:endParaRPr lang="en-US" sz="1200" b="1" i="1" dirty="0"/>
            </a:p>
          </p:txBody>
        </p:sp>
      </p:grpSp>
    </p:spTree>
    <p:extLst>
      <p:ext uri="{BB962C8B-B14F-4D97-AF65-F5344CB8AC3E}">
        <p14:creationId xmlns:p14="http://schemas.microsoft.com/office/powerpoint/2010/main" val="190567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CSG PowerPoint Template 2015">
  <a:themeElements>
    <a:clrScheme name="CSG COLORS 2015 (RGB)">
      <a:dk1>
        <a:srgbClr val="000000"/>
      </a:dk1>
      <a:lt1>
        <a:srgbClr val="FFFFFF"/>
      </a:lt1>
      <a:dk2>
        <a:srgbClr val="5F6062"/>
      </a:dk2>
      <a:lt2>
        <a:srgbClr val="FFFFFF"/>
      </a:lt2>
      <a:accent1>
        <a:srgbClr val="EE3524"/>
      </a:accent1>
      <a:accent2>
        <a:srgbClr val="8E9300"/>
      </a:accent2>
      <a:accent3>
        <a:srgbClr val="00A8CB"/>
      </a:accent3>
      <a:accent4>
        <a:srgbClr val="D37E30"/>
      </a:accent4>
      <a:accent5>
        <a:srgbClr val="8A1F03"/>
      </a:accent5>
      <a:accent6>
        <a:srgbClr val="6D8E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076E662A88CE4C9B28E6F1C2E9AB8B" ma:contentTypeVersion="0" ma:contentTypeDescription="Create a new document." ma:contentTypeScope="" ma:versionID="0cc173de8499c8f313ce37284cd8c6b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92B5D3-AF6C-4CB0-ADD3-8AD3D7947B9E}">
  <ds:schemaRefs>
    <ds:schemaRef ds:uri="http://schemas.microsoft.com/office/2006/metadata/properties"/>
    <ds:schemaRef ds:uri="http://purl.org/dc/term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F3AD7AE1-4193-45BC-AD9C-04E150046527}">
  <ds:schemaRefs>
    <ds:schemaRef ds:uri="http://schemas.microsoft.com/sharepoint/v3/contenttype/forms"/>
  </ds:schemaRefs>
</ds:datastoreItem>
</file>

<file path=customXml/itemProps3.xml><?xml version="1.0" encoding="utf-8"?>
<ds:datastoreItem xmlns:ds="http://schemas.openxmlformats.org/officeDocument/2006/customXml" ds:itemID="{5FEDA223-253A-490B-B2B4-FC1F28281B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45002</TotalTime>
  <Words>5347</Words>
  <Application>Microsoft Office PowerPoint</Application>
  <PresentationFormat>On-screen Show (16:9)</PresentationFormat>
  <Paragraphs>579</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Lucida Grande</vt:lpstr>
      <vt:lpstr>Times New Roman</vt:lpstr>
      <vt:lpstr>Wingdings</vt:lpstr>
      <vt:lpstr>CSG PowerPoint Template 2015</vt:lpstr>
      <vt:lpstr>Conway &amp; Taylor Meet the Strangler v2.0 </vt:lpstr>
      <vt:lpstr>CSG in NA: Who Are We?</vt:lpstr>
      <vt:lpstr>Quality Results: v1 Techniques</vt:lpstr>
      <vt:lpstr>2015 Release Day 15.1(2/8/2015)</vt:lpstr>
      <vt:lpstr>So, what’s the problem?</vt:lpstr>
      <vt:lpstr>Optimize for Quality &amp; Speed</vt:lpstr>
      <vt:lpstr>1. Holistically Improve Work Visibility </vt:lpstr>
      <vt:lpstr>1a. Holistic Incident Visibility </vt:lpstr>
      <vt:lpstr>1a. Holistic Incident Visibility </vt:lpstr>
      <vt:lpstr>1b. Dependency Visibility</vt:lpstr>
      <vt:lpstr>1b. Dependency Visibility</vt:lpstr>
      <vt:lpstr>1c. Single Intake of all Planned Work </vt:lpstr>
      <vt:lpstr>2. Challenging Shared KPIs</vt:lpstr>
      <vt:lpstr>3. Go See &amp; Role Rotation</vt:lpstr>
      <vt:lpstr>4. Infra as Code &amp; Shared Understanding</vt:lpstr>
      <vt:lpstr>Behavior Changes &amp; Double Loop Learning</vt:lpstr>
      <vt:lpstr>5. Legacy Test Automation / ATDD</vt:lpstr>
      <vt:lpstr>5. Legacy Test Automation / ATDD</vt:lpstr>
      <vt:lpstr>6. Telemetry &amp; Shared Understanding</vt:lpstr>
      <vt:lpstr>6. Telemetry &amp; Shared Understanding</vt:lpstr>
      <vt:lpstr>Summary</vt:lpstr>
      <vt:lpstr> Credits</vt:lpstr>
    </vt:vector>
  </TitlesOfParts>
  <Company>CSG International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Siobhan</dc:creator>
  <cp:lastModifiedBy>Scott Prugh</cp:lastModifiedBy>
  <cp:revision>480</cp:revision>
  <cp:lastPrinted>2015-08-27T20:37:46Z</cp:lastPrinted>
  <dcterms:created xsi:type="dcterms:W3CDTF">2015-05-20T06:54:09Z</dcterms:created>
  <dcterms:modified xsi:type="dcterms:W3CDTF">2015-10-16T20:40:09Z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0x010100E5076E662A88CE4C9B28E6F1C2E9AB8B</vt:lpwstr>
  </property>
  <property fmtid="{D5CDD505-2E9C-101B-9397-08002B2CF9AE}" pid="3" name="_dlc_DocIdItemGuid">
    <vt:lpwstr>f793edbc-03e0-4dfe-82d9-2f331fc517e2</vt:lpwstr>
  </property>
</Properties>
</file>